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9" r:id="rId3"/>
    <p:sldId id="260" r:id="rId4"/>
    <p:sldId id="262" r:id="rId5"/>
    <p:sldId id="263" r:id="rId6"/>
    <p:sldId id="267" r:id="rId7"/>
    <p:sldId id="266" r:id="rId8"/>
    <p:sldId id="265" r:id="rId9"/>
    <p:sldId id="268" r:id="rId10"/>
    <p:sldId id="264" r:id="rId11"/>
    <p:sldId id="269" r:id="rId12"/>
    <p:sldId id="270" r:id="rId13"/>
    <p:sldId id="272" r:id="rId14"/>
    <p:sldId id="271" r:id="rId15"/>
    <p:sldId id="275" r:id="rId16"/>
    <p:sldId id="273" r:id="rId17"/>
    <p:sldId id="276" r:id="rId18"/>
    <p:sldId id="280" r:id="rId19"/>
    <p:sldId id="277" r:id="rId20"/>
    <p:sldId id="278" r:id="rId21"/>
    <p:sldId id="261" r:id="rId22"/>
    <p:sldId id="259"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6259-9D2D-4E42-97E2-4750CB03E9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A8275-FC1C-4B8A-9BEF-C0610BE87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4ED267-CB05-4DB6-AE5A-C7DEC1E34881}"/>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61FED1DE-86BD-4A1E-8023-BE36F16EC9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21995B-C3D5-4FB6-B2B1-7F0A9E83D89F}"/>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93394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FA9F-1D91-4D2E-BD22-3CD818BB7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E6D47-C51A-403B-BC8D-301E0DE00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46B55-398E-467B-9054-ABFB045A0705}"/>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8F52B56A-F9B5-4654-B535-45B9A6BBBC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F49FA4-FDDE-4166-AD1C-79A0EB6271DD}"/>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207966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F7A03-59B1-4DBD-88C1-53E4E1F9F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BEA54-4A97-478B-BD4E-E940ACC09E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6C8EA-19BD-4D6A-9FA3-115AC60D2C41}"/>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CCE995D0-954A-4687-A22B-3D6EBBB3F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97357A-BD07-498B-B58E-16BC88C55703}"/>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14535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D95B-98D7-476D-995B-52BE8FDEC7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9C4F8-1C0F-4DBD-B11A-46E879EC9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42345-FADE-4DE0-A54A-4DA9EFE136AB}"/>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462863FC-E97B-4902-A9F6-98C76CE2AA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7BAC86-AB80-43FA-8887-9CA62EDC4AE8}"/>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48768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0FC5-B502-4C7B-8FA1-AE9153E65D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189B1-92CA-4B3E-8280-6257656E2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1965EF-AA75-41A1-8669-3B79F395338F}"/>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D602D1A9-1EC5-4039-9CF5-EEFA024A3A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6A88E2-38B1-4798-92BD-579D4C544BAD}"/>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105023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84A2-452A-4B15-86CF-B7A507EF2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95031-B768-4AF9-A169-09622CDF0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2CD76-1259-47B5-B264-9DE86DA9BB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708D55-2841-4AA7-BBEE-625C3749F4CA}"/>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6" name="Footer Placeholder 5">
            <a:extLst>
              <a:ext uri="{FF2B5EF4-FFF2-40B4-BE49-F238E27FC236}">
                <a16:creationId xmlns:a16="http://schemas.microsoft.com/office/drawing/2014/main" id="{66C554F9-60EB-41EE-BE50-FB168EA07D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090153-4305-47D1-9AB6-501EEB8052D8}"/>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718118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9247-EE2B-47EF-9500-9068D4A84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3EB512-D8BA-439F-9106-7490B56E1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05F73-3E1B-4AA8-BBEC-D88B376833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A00F9D-85D2-48DE-B174-2ECE29A6F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AF7A6D-06D3-490A-AAE1-2145EE9A1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D7B92-E74E-425B-AB3C-2515509F8ACE}"/>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8" name="Footer Placeholder 7">
            <a:extLst>
              <a:ext uri="{FF2B5EF4-FFF2-40B4-BE49-F238E27FC236}">
                <a16:creationId xmlns:a16="http://schemas.microsoft.com/office/drawing/2014/main" id="{D3F6BD34-9280-42D2-A5AC-5AA8D7D787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154271-45A8-49D7-B49F-F5F8CECA29E6}"/>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114794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F028-349B-49EC-B041-25D2DE305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2E52F4-A646-45AA-88A7-2BDC923232E2}"/>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4" name="Footer Placeholder 3">
            <a:extLst>
              <a:ext uri="{FF2B5EF4-FFF2-40B4-BE49-F238E27FC236}">
                <a16:creationId xmlns:a16="http://schemas.microsoft.com/office/drawing/2014/main" id="{D0E8DECC-52BB-4BC7-AB14-E86E4083B5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716183E-170F-4D55-BBC5-6A06975D767B}"/>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399019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AB8E6-8A68-43ED-B587-D6829C8E6705}"/>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3" name="Footer Placeholder 2">
            <a:extLst>
              <a:ext uri="{FF2B5EF4-FFF2-40B4-BE49-F238E27FC236}">
                <a16:creationId xmlns:a16="http://schemas.microsoft.com/office/drawing/2014/main" id="{95EACAC4-9BB1-439F-A221-73607F1AA23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AB2D65A-1F21-40F3-B2F6-39C8AB8E497C}"/>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340076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F1C5-8DC1-4B6D-8D2C-6439F0077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F04F59-6FD0-4787-A0CC-8B9DE4803C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DB6EB9-0885-48EC-BECF-2E8880E2A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76799-EDCD-4DCE-8C19-CBB84770EC9A}"/>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6" name="Footer Placeholder 5">
            <a:extLst>
              <a:ext uri="{FF2B5EF4-FFF2-40B4-BE49-F238E27FC236}">
                <a16:creationId xmlns:a16="http://schemas.microsoft.com/office/drawing/2014/main" id="{7E241B1E-BBEF-4C3E-94BF-F0948A7AF9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3E2CA6-8DCD-4B32-90C9-F79022F6E99B}"/>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185313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F5F5-1887-43DE-8787-69934707D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D0EF9-08E7-4F9D-BADE-7FBC72228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7CB8D3-B8B6-4AB1-AF82-EB028F907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8DC84-0FCC-410F-BB2E-6AF84DC63A30}"/>
              </a:ext>
            </a:extLst>
          </p:cNvPr>
          <p:cNvSpPr>
            <a:spLocks noGrp="1"/>
          </p:cNvSpPr>
          <p:nvPr>
            <p:ph type="dt" sz="half" idx="10"/>
          </p:nvPr>
        </p:nvSpPr>
        <p:spPr/>
        <p:txBody>
          <a:bodyPr/>
          <a:lstStyle/>
          <a:p>
            <a:fld id="{E79B6AB2-956E-42C8-B89C-E002EDEEE6E7}" type="datetimeFigureOut">
              <a:rPr lang="en-US" smtClean="0"/>
              <a:t>8/24/2021</a:t>
            </a:fld>
            <a:endParaRPr lang="en-US" dirty="0"/>
          </a:p>
        </p:txBody>
      </p:sp>
      <p:sp>
        <p:nvSpPr>
          <p:cNvPr id="6" name="Footer Placeholder 5">
            <a:extLst>
              <a:ext uri="{FF2B5EF4-FFF2-40B4-BE49-F238E27FC236}">
                <a16:creationId xmlns:a16="http://schemas.microsoft.com/office/drawing/2014/main" id="{54EF036D-164A-4795-AD49-B513754107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DADBDA-E4E9-4E34-9B69-71C1AFFC0AC4}"/>
              </a:ext>
            </a:extLst>
          </p:cNvPr>
          <p:cNvSpPr>
            <a:spLocks noGrp="1"/>
          </p:cNvSpPr>
          <p:nvPr>
            <p:ph type="sldNum" sz="quarter" idx="12"/>
          </p:nvPr>
        </p:nvSpPr>
        <p:spPr/>
        <p:txBody>
          <a:bodyPr/>
          <a:lstStyle/>
          <a:p>
            <a:fld id="{AE43893A-AF2D-41E9-8E58-C3AB68FB7113}" type="slidenum">
              <a:rPr lang="en-US" smtClean="0"/>
              <a:t>‹#›</a:t>
            </a:fld>
            <a:endParaRPr lang="en-US" dirty="0"/>
          </a:p>
        </p:txBody>
      </p:sp>
    </p:spTree>
    <p:extLst>
      <p:ext uri="{BB962C8B-B14F-4D97-AF65-F5344CB8AC3E}">
        <p14:creationId xmlns:p14="http://schemas.microsoft.com/office/powerpoint/2010/main" val="268567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28032-53C5-44A0-90C0-D045613173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ED04C-8673-4895-960C-F80281962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4190-B208-43CF-9C2E-CA8DD7A32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B6AB2-956E-42C8-B89C-E002EDEEE6E7}" type="datetimeFigureOut">
              <a:rPr lang="en-US" smtClean="0"/>
              <a:t>8/24/2021</a:t>
            </a:fld>
            <a:endParaRPr lang="en-US" dirty="0"/>
          </a:p>
        </p:txBody>
      </p:sp>
      <p:sp>
        <p:nvSpPr>
          <p:cNvPr id="5" name="Footer Placeholder 4">
            <a:extLst>
              <a:ext uri="{FF2B5EF4-FFF2-40B4-BE49-F238E27FC236}">
                <a16:creationId xmlns:a16="http://schemas.microsoft.com/office/drawing/2014/main" id="{44A63C0D-1DBB-4251-911D-D10B916F45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E22DBAC-9352-4F6F-8FF4-D6D42B0ED4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3893A-AF2D-41E9-8E58-C3AB68FB7113}" type="slidenum">
              <a:rPr lang="en-US" smtClean="0"/>
              <a:t>‹#›</a:t>
            </a:fld>
            <a:endParaRPr lang="en-US" dirty="0"/>
          </a:p>
        </p:txBody>
      </p:sp>
    </p:spTree>
    <p:extLst>
      <p:ext uri="{BB962C8B-B14F-4D97-AF65-F5344CB8AC3E}">
        <p14:creationId xmlns:p14="http://schemas.microsoft.com/office/powerpoint/2010/main" val="398675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A6884-1066-4A16-8D42-A47A72A462B3}"/>
              </a:ext>
            </a:extLst>
          </p:cNvPr>
          <p:cNvSpPr txBox="1"/>
          <p:nvPr/>
        </p:nvSpPr>
        <p:spPr>
          <a:xfrm>
            <a:off x="0" y="0"/>
            <a:ext cx="1362075" cy="6854607"/>
          </a:xfrm>
          <a:prstGeom prst="rect">
            <a:avLst/>
          </a:prstGeom>
          <a:solidFill>
            <a:schemeClr val="tx2">
              <a:lumMod val="50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TextBox 16">
            <a:extLst>
              <a:ext uri="{FF2B5EF4-FFF2-40B4-BE49-F238E27FC236}">
                <a16:creationId xmlns:a16="http://schemas.microsoft.com/office/drawing/2014/main" id="{BFF68D2C-5AF5-4832-9887-C25A6A96A2B4}"/>
              </a:ext>
            </a:extLst>
          </p:cNvPr>
          <p:cNvSpPr txBox="1"/>
          <p:nvPr/>
        </p:nvSpPr>
        <p:spPr>
          <a:xfrm>
            <a:off x="1385613" y="3332113"/>
            <a:ext cx="7096125" cy="2308324"/>
          </a:xfrm>
          <a:prstGeom prst="rect">
            <a:avLst/>
          </a:prstGeom>
          <a:noFill/>
        </p:spPr>
        <p:txBody>
          <a:bodyPr wrap="square" rtlCol="0">
            <a:spAutoFit/>
          </a:bodyPr>
          <a:lstStyle/>
          <a:p>
            <a:pPr algn="ctr"/>
            <a:r>
              <a:rPr lang="en-US" sz="5400" b="1" dirty="0">
                <a:solidFill>
                  <a:schemeClr val="accent1">
                    <a:lumMod val="50000"/>
                  </a:schemeClr>
                </a:solidFill>
                <a:latin typeface="+mj-lt"/>
                <a:ea typeface="+mj-ea"/>
                <a:cs typeface="+mj-cs"/>
              </a:rPr>
              <a:t>Red Arrow Gateway</a:t>
            </a:r>
          </a:p>
          <a:p>
            <a:pPr algn="ctr"/>
            <a:r>
              <a:rPr lang="en-US" sz="3600" b="1" dirty="0">
                <a:solidFill>
                  <a:schemeClr val="accent1">
                    <a:lumMod val="50000"/>
                  </a:schemeClr>
                </a:solidFill>
                <a:latin typeface="+mj-lt"/>
                <a:ea typeface="+mj-ea"/>
                <a:cs typeface="+mj-cs"/>
              </a:rPr>
              <a:t>Developing a Comprehensive Vision</a:t>
            </a:r>
          </a:p>
          <a:p>
            <a:endParaRPr lang="en-US" dirty="0">
              <a:solidFill>
                <a:schemeClr val="accent1">
                  <a:lumMod val="50000"/>
                </a:schemeClr>
              </a:solidFill>
            </a:endParaRPr>
          </a:p>
          <a:p>
            <a:endParaRPr lang="en-US" dirty="0">
              <a:solidFill>
                <a:schemeClr val="accent1">
                  <a:lumMod val="50000"/>
                </a:schemeClr>
              </a:solidFill>
            </a:endParaRPr>
          </a:p>
          <a:p>
            <a:pPr algn="ctr"/>
            <a:r>
              <a:rPr lang="en-US" b="1" dirty="0">
                <a:solidFill>
                  <a:schemeClr val="accent1">
                    <a:lumMod val="50000"/>
                  </a:schemeClr>
                </a:solidFill>
                <a:latin typeface="+mj-lt"/>
                <a:ea typeface="+mj-ea"/>
                <a:cs typeface="+mj-cs"/>
              </a:rPr>
              <a:t>August 19, 2021</a:t>
            </a:r>
          </a:p>
        </p:txBody>
      </p:sp>
      <p:pic>
        <p:nvPicPr>
          <p:cNvPr id="23" name="Picture 22" descr="Red Arrow Highway Sticker – Mi Coast">
            <a:extLst>
              <a:ext uri="{FF2B5EF4-FFF2-40B4-BE49-F238E27FC236}">
                <a16:creationId xmlns:a16="http://schemas.microsoft.com/office/drawing/2014/main" id="{C75BDE0E-A85B-4917-B0EF-2497209772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99120" y="184418"/>
            <a:ext cx="3992880" cy="3147695"/>
          </a:xfrm>
          <a:prstGeom prst="rect">
            <a:avLst/>
          </a:prstGeom>
          <a:noFill/>
          <a:ln>
            <a:noFill/>
          </a:ln>
        </p:spPr>
      </p:pic>
      <p:pic>
        <p:nvPicPr>
          <p:cNvPr id="24" name="Picture 23" descr="Logo, company name&#10;&#10;Description automatically generated">
            <a:extLst>
              <a:ext uri="{FF2B5EF4-FFF2-40B4-BE49-F238E27FC236}">
                <a16:creationId xmlns:a16="http://schemas.microsoft.com/office/drawing/2014/main" id="{5DD04AF7-3908-4EC5-920F-20B5F18387D5}"/>
              </a:ext>
            </a:extLst>
          </p:cNvPr>
          <p:cNvPicPr/>
          <p:nvPr/>
        </p:nvPicPr>
        <p:blipFill>
          <a:blip r:embed="rId3">
            <a:extLst>
              <a:ext uri="{28A0092B-C50C-407E-A947-70E740481C1C}">
                <a14:useLocalDpi xmlns:a14="http://schemas.microsoft.com/office/drawing/2010/main" val="0"/>
              </a:ext>
            </a:extLst>
          </a:blip>
          <a:stretch>
            <a:fillRect/>
          </a:stretch>
        </p:blipFill>
        <p:spPr>
          <a:xfrm>
            <a:off x="8322807" y="3102384"/>
            <a:ext cx="3457302" cy="3160665"/>
          </a:xfrm>
          <a:prstGeom prst="rect">
            <a:avLst/>
          </a:prstGeom>
        </p:spPr>
      </p:pic>
    </p:spTree>
    <p:extLst>
      <p:ext uri="{BB962C8B-B14F-4D97-AF65-F5344CB8AC3E}">
        <p14:creationId xmlns:p14="http://schemas.microsoft.com/office/powerpoint/2010/main" val="2610432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9525" y="5838603"/>
            <a:ext cx="1371600"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6BEC0DFF-D3E7-4456-881B-6AA4500CA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C568AF75-3F3D-46B0-A157-51FE555CC64C}"/>
              </a:ext>
            </a:extLst>
          </p:cNvPr>
          <p:cNvPicPr>
            <a:picLocks noChangeAspect="1"/>
          </p:cNvPicPr>
          <p:nvPr/>
        </p:nvPicPr>
        <p:blipFill>
          <a:blip r:embed="rId4"/>
          <a:stretch>
            <a:fillRect/>
          </a:stretch>
        </p:blipFill>
        <p:spPr>
          <a:xfrm>
            <a:off x="1373108" y="0"/>
            <a:ext cx="10818891" cy="6858000"/>
          </a:xfrm>
          <a:prstGeom prst="rect">
            <a:avLst/>
          </a:prstGeom>
        </p:spPr>
      </p:pic>
    </p:spTree>
    <p:extLst>
      <p:ext uri="{BB962C8B-B14F-4D97-AF65-F5344CB8AC3E}">
        <p14:creationId xmlns:p14="http://schemas.microsoft.com/office/powerpoint/2010/main" val="427744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581150" y="22225"/>
            <a:ext cx="9982200" cy="1325563"/>
          </a:xfrm>
        </p:spPr>
        <p:txBody>
          <a:bodyPr/>
          <a:lstStyle/>
          <a:p>
            <a:r>
              <a:rPr lang="en-US" b="1" dirty="0">
                <a:solidFill>
                  <a:schemeClr val="accent1">
                    <a:lumMod val="75000"/>
                  </a:schemeClr>
                </a:solidFill>
              </a:rPr>
              <a:t>Community Dialogue</a:t>
            </a:r>
          </a:p>
        </p:txBody>
      </p:sp>
      <p:sp>
        <p:nvSpPr>
          <p:cNvPr id="3" name="Content Placeholder 2">
            <a:extLst>
              <a:ext uri="{FF2B5EF4-FFF2-40B4-BE49-F238E27FC236}">
                <a16:creationId xmlns:a16="http://schemas.microsoft.com/office/drawing/2014/main" id="{C05E6CAD-6BA4-441D-B42A-AEB051B41C0F}"/>
              </a:ext>
            </a:extLst>
          </p:cNvPr>
          <p:cNvSpPr>
            <a:spLocks noGrp="1"/>
          </p:cNvSpPr>
          <p:nvPr>
            <p:ph idx="1"/>
          </p:nvPr>
        </p:nvSpPr>
        <p:spPr>
          <a:xfrm>
            <a:off x="1581150" y="1009650"/>
            <a:ext cx="9982200" cy="5438775"/>
          </a:xfrm>
          <a:solidFill>
            <a:schemeClr val="bg1"/>
          </a:solidFill>
        </p:spPr>
        <p:txBody>
          <a:bodyPr>
            <a:noAutofit/>
          </a:bodyPr>
          <a:lstStyle/>
          <a:p>
            <a:pPr marL="0" indent="0">
              <a:lnSpc>
                <a:spcPct val="134000"/>
              </a:lnSpc>
              <a:spcBef>
                <a:spcPts val="0"/>
              </a:spcBef>
              <a:buNone/>
            </a:pPr>
            <a:r>
              <a:rPr lang="en-US" sz="2000" dirty="0">
                <a:latin typeface="Century Gothic" panose="020B0502020202020204" pitchFamily="34" charset="0"/>
              </a:rPr>
              <a:t>During June and July of 2021, two meetings were held with representatives of several groups working on projects in the Red Arrow Corridor to discuss planned projects and long-range policy goals. The following entities were involved in the meetings:</a:t>
            </a:r>
          </a:p>
          <a:p>
            <a:pPr marL="0" indent="0">
              <a:lnSpc>
                <a:spcPct val="134000"/>
              </a:lnSpc>
              <a:spcBef>
                <a:spcPts val="0"/>
              </a:spcBef>
              <a:buNone/>
            </a:pPr>
            <a:endParaRPr lang="en-US" sz="2000" dirty="0">
              <a:latin typeface="Century Gothic" panose="020B0502020202020204" pitchFamily="34" charset="0"/>
            </a:endParaRPr>
          </a:p>
          <a:p>
            <a:pPr marL="0" indent="0">
              <a:lnSpc>
                <a:spcPct val="134000"/>
              </a:lnSpc>
              <a:spcBef>
                <a:spcPts val="0"/>
              </a:spcBef>
              <a:buNone/>
            </a:pPr>
            <a:endParaRPr lang="en-US" sz="2000" dirty="0">
              <a:latin typeface="Century Gothic" panose="020B0502020202020204" pitchFamily="34" charset="0"/>
            </a:endParaRPr>
          </a:p>
          <a:p>
            <a:pPr marL="0" indent="0">
              <a:lnSpc>
                <a:spcPct val="134000"/>
              </a:lnSpc>
              <a:spcBef>
                <a:spcPts val="0"/>
              </a:spcBef>
              <a:buNone/>
            </a:pPr>
            <a:endParaRPr lang="en-US" sz="2000" dirty="0">
              <a:latin typeface="Century Gothic" panose="020B0502020202020204" pitchFamily="34" charset="0"/>
            </a:endParaRPr>
          </a:p>
          <a:p>
            <a:pPr marL="0" indent="0">
              <a:lnSpc>
                <a:spcPct val="134000"/>
              </a:lnSpc>
              <a:spcBef>
                <a:spcPts val="0"/>
              </a:spcBef>
              <a:buNone/>
            </a:pPr>
            <a:endParaRPr lang="en-US" sz="2000" dirty="0">
              <a:latin typeface="Century Gothic" panose="020B0502020202020204" pitchFamily="34" charset="0"/>
            </a:endParaRPr>
          </a:p>
          <a:p>
            <a:pPr marL="0" indent="0">
              <a:lnSpc>
                <a:spcPct val="134000"/>
              </a:lnSpc>
              <a:spcBef>
                <a:spcPts val="0"/>
              </a:spcBef>
              <a:buNone/>
            </a:pPr>
            <a:endParaRPr lang="en-US" sz="2000" dirty="0">
              <a:latin typeface="Century Gothic" panose="020B0502020202020204" pitchFamily="34" charset="0"/>
            </a:endParaRPr>
          </a:p>
          <a:p>
            <a:pPr marL="0" indent="0">
              <a:lnSpc>
                <a:spcPct val="134000"/>
              </a:lnSpc>
              <a:spcBef>
                <a:spcPts val="0"/>
              </a:spcBef>
              <a:buNone/>
            </a:pPr>
            <a:r>
              <a:rPr lang="en-US" sz="2000" dirty="0">
                <a:latin typeface="Century Gothic" panose="020B0502020202020204" pitchFamily="34" charset="0"/>
              </a:rPr>
              <a:t>While formal votes of these entities have not been taken, a significant majority of those in attendance were in favor of completing the remainder of the corridor in the same manner as recent and planned projects by incorporating a non-motorized trail and road diet. The proposed trail is also included in the Berrien County 2020-2024 Parks and Recreation Plan.</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graphicFrame>
        <p:nvGraphicFramePr>
          <p:cNvPr id="8" name="Table 9">
            <a:extLst>
              <a:ext uri="{FF2B5EF4-FFF2-40B4-BE49-F238E27FC236}">
                <a16:creationId xmlns:a16="http://schemas.microsoft.com/office/drawing/2014/main" id="{69EFB426-9ED1-4CA7-BBAA-6A0EC06F4C84}"/>
              </a:ext>
            </a:extLst>
          </p:cNvPr>
          <p:cNvGraphicFramePr>
            <a:graphicFrameLocks noGrp="1"/>
          </p:cNvGraphicFramePr>
          <p:nvPr>
            <p:extLst>
              <p:ext uri="{D42A27DB-BD31-4B8C-83A1-F6EECF244321}">
                <p14:modId xmlns:p14="http://schemas.microsoft.com/office/powerpoint/2010/main" val="1408831446"/>
              </p:ext>
            </p:extLst>
          </p:nvPr>
        </p:nvGraphicFramePr>
        <p:xfrm>
          <a:off x="2009172" y="3044961"/>
          <a:ext cx="9334500" cy="1483360"/>
        </p:xfrm>
        <a:graphic>
          <a:graphicData uri="http://schemas.openxmlformats.org/drawingml/2006/table">
            <a:tbl>
              <a:tblPr firstRow="1" bandRow="1">
                <a:tableStyleId>{5C22544A-7EE6-4342-B048-85BDC9FD1C3A}</a:tableStyleId>
              </a:tblPr>
              <a:tblGrid>
                <a:gridCol w="5124450">
                  <a:extLst>
                    <a:ext uri="{9D8B030D-6E8A-4147-A177-3AD203B41FA5}">
                      <a16:colId xmlns:a16="http://schemas.microsoft.com/office/drawing/2014/main" val="474886865"/>
                    </a:ext>
                  </a:extLst>
                </a:gridCol>
                <a:gridCol w="4210050">
                  <a:extLst>
                    <a:ext uri="{9D8B030D-6E8A-4147-A177-3AD203B41FA5}">
                      <a16:colId xmlns:a16="http://schemas.microsoft.com/office/drawing/2014/main" val="1462387152"/>
                    </a:ext>
                  </a:extLst>
                </a:gridCol>
              </a:tblGrid>
              <a:tr h="370840">
                <a:tc>
                  <a:txBody>
                    <a:bodyPr/>
                    <a:lstStyle/>
                    <a:p>
                      <a:pPr marL="285750" indent="-285750">
                        <a:buFont typeface="Arial" panose="020B0604020202020204" pitchFamily="34" charset="0"/>
                        <a:buChar char="•"/>
                        <a:tabLst>
                          <a:tab pos="3829050" algn="l"/>
                          <a:tab pos="3886200" algn="l"/>
                        </a:tabLst>
                      </a:pPr>
                      <a:r>
                        <a:rPr lang="en-US" b="0" dirty="0">
                          <a:solidFill>
                            <a:schemeClr val="tx1"/>
                          </a:solidFill>
                          <a:latin typeface="Century Gothic" panose="020B0502020202020204" pitchFamily="34" charset="0"/>
                        </a:rPr>
                        <a:t>Berrien County Board of Commissioners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Berrien County Road Department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3536234"/>
                  </a:ext>
                </a:extLst>
              </a:tr>
              <a:tr h="370840">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City of Bridgman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Chikaming Township</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4535851"/>
                  </a:ext>
                </a:extLst>
              </a:tr>
              <a:tr h="370840">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Lake Charter Township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New Buffalo Township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2974770"/>
                  </a:ext>
                </a:extLst>
              </a:tr>
              <a:tr h="370840">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Southwest Michigan Planning Commission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tabLst>
                          <a:tab pos="3829050" algn="l"/>
                          <a:tab pos="3886200" algn="l"/>
                        </a:tabLst>
                      </a:pPr>
                      <a:r>
                        <a:rPr lang="en-US" sz="1800" b="0" kern="1200" dirty="0">
                          <a:solidFill>
                            <a:schemeClr val="tx1"/>
                          </a:solidFill>
                          <a:latin typeface="Century Gothic" panose="020B0502020202020204" pitchFamily="34" charset="0"/>
                          <a:ea typeface="+mn-ea"/>
                          <a:cs typeface="+mn-cs"/>
                        </a:rPr>
                        <a:t>Abonmarche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3996631"/>
                  </a:ext>
                </a:extLst>
              </a:tr>
            </a:tbl>
          </a:graphicData>
        </a:graphic>
      </p:graphicFrame>
      <p:pic>
        <p:nvPicPr>
          <p:cNvPr id="10" name="Picture 9">
            <a:extLst>
              <a:ext uri="{FF2B5EF4-FFF2-40B4-BE49-F238E27FC236}">
                <a16:creationId xmlns:a16="http://schemas.microsoft.com/office/drawing/2014/main" id="{A0FD18A5-1C99-4182-BA6B-A0C48AA73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19422" cy="1359930"/>
          </a:xfrm>
          <a:prstGeom prst="rect">
            <a:avLst/>
          </a:prstGeom>
        </p:spPr>
      </p:pic>
    </p:spTree>
    <p:extLst>
      <p:ext uri="{BB962C8B-B14F-4D97-AF65-F5344CB8AC3E}">
        <p14:creationId xmlns:p14="http://schemas.microsoft.com/office/powerpoint/2010/main" val="168044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Economic &amp; Social Benefits of Trails</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00" y="3136737"/>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906224"/>
            <a:ext cx="5247437" cy="5010576"/>
          </a:xfrm>
        </p:spPr>
        <p:txBody>
          <a:bodyPr>
            <a:normAutofit/>
          </a:bodyPr>
          <a:lstStyle/>
          <a:p>
            <a:r>
              <a:rPr lang="en-US" sz="2000" dirty="0">
                <a:latin typeface="Century Gothic" panose="020B0502020202020204" pitchFamily="34" charset="0"/>
              </a:rPr>
              <a:t>Trails connect communities, residents, visitors and businesses</a:t>
            </a:r>
          </a:p>
          <a:p>
            <a:endParaRPr lang="en-US" sz="2000" dirty="0">
              <a:latin typeface="Century Gothic" panose="020B0502020202020204" pitchFamily="34" charset="0"/>
            </a:endParaRPr>
          </a:p>
          <a:p>
            <a:r>
              <a:rPr lang="en-US" sz="2000" dirty="0">
                <a:latin typeface="Century Gothic" panose="020B0502020202020204" pitchFamily="34" charset="0"/>
              </a:rPr>
              <a:t>Trails provide a family-friendly recreational venue that builds a sense of community</a:t>
            </a:r>
          </a:p>
          <a:p>
            <a:endParaRPr lang="en-US" sz="2000" dirty="0">
              <a:latin typeface="Century Gothic" panose="020B0502020202020204" pitchFamily="34" charset="0"/>
            </a:endParaRPr>
          </a:p>
          <a:p>
            <a:r>
              <a:rPr lang="en-US" sz="2000" dirty="0">
                <a:latin typeface="Century Gothic" panose="020B0502020202020204" pitchFamily="34" charset="0"/>
              </a:rPr>
              <a:t>The availability of trails has been shown to increase overall community health through increased activity and decreased carbon omissions</a:t>
            </a:r>
          </a:p>
        </p:txBody>
      </p:sp>
      <p:pic>
        <p:nvPicPr>
          <p:cNvPr id="14" name="Picture 13" descr="Map&#10;&#10;Description automatically generated">
            <a:extLst>
              <a:ext uri="{FF2B5EF4-FFF2-40B4-BE49-F238E27FC236}">
                <a16:creationId xmlns:a16="http://schemas.microsoft.com/office/drawing/2014/main" id="{B3875935-233A-4417-9C3C-FD2F2E722043}"/>
              </a:ext>
            </a:extLst>
          </p:cNvPr>
          <p:cNvPicPr>
            <a:picLocks noChangeAspect="1"/>
          </p:cNvPicPr>
          <p:nvPr/>
        </p:nvPicPr>
        <p:blipFill>
          <a:blip r:embed="rId3"/>
          <a:stretch>
            <a:fillRect/>
          </a:stretch>
        </p:blipFill>
        <p:spPr>
          <a:xfrm>
            <a:off x="7347115" y="1522100"/>
            <a:ext cx="4054724" cy="5142225"/>
          </a:xfrm>
          <a:prstGeom prst="rect">
            <a:avLst/>
          </a:prstGeom>
        </p:spPr>
      </p:pic>
      <p:sp>
        <p:nvSpPr>
          <p:cNvPr id="15" name="TextBox 14">
            <a:extLst>
              <a:ext uri="{FF2B5EF4-FFF2-40B4-BE49-F238E27FC236}">
                <a16:creationId xmlns:a16="http://schemas.microsoft.com/office/drawing/2014/main" id="{DB18D235-47CA-4E18-890E-A2DE4DEBCB17}"/>
              </a:ext>
            </a:extLst>
          </p:cNvPr>
          <p:cNvSpPr txBox="1"/>
          <p:nvPr/>
        </p:nvSpPr>
        <p:spPr>
          <a:xfrm>
            <a:off x="7373073" y="1639524"/>
            <a:ext cx="2037627" cy="553998"/>
          </a:xfrm>
          <a:prstGeom prst="rect">
            <a:avLst/>
          </a:prstGeom>
          <a:solidFill>
            <a:schemeClr val="bg1"/>
          </a:solidFill>
        </p:spPr>
        <p:txBody>
          <a:bodyPr wrap="square" rtlCol="0">
            <a:spAutoFit/>
          </a:bodyPr>
          <a:lstStyle/>
          <a:p>
            <a:pPr algn="ctr"/>
            <a:r>
              <a:rPr lang="en-US" sz="1000" dirty="0">
                <a:highlight>
                  <a:srgbClr val="FFFF00"/>
                </a:highlight>
                <a:latin typeface="Century Gothic" panose="020B0502020202020204" pitchFamily="34" charset="0"/>
              </a:rPr>
              <a:t>Map from Berrien County</a:t>
            </a:r>
          </a:p>
          <a:p>
            <a:pPr algn="ctr"/>
            <a:r>
              <a:rPr lang="en-US" sz="1000" dirty="0">
                <a:highlight>
                  <a:srgbClr val="FFFF00"/>
                </a:highlight>
                <a:latin typeface="Century Gothic" panose="020B0502020202020204" pitchFamily="34" charset="0"/>
              </a:rPr>
              <a:t>2020-2024</a:t>
            </a:r>
          </a:p>
          <a:p>
            <a:pPr algn="ctr"/>
            <a:r>
              <a:rPr lang="en-US" sz="1000" dirty="0">
                <a:highlight>
                  <a:srgbClr val="FFFF00"/>
                </a:highlight>
                <a:latin typeface="Century Gothic" panose="020B0502020202020204" pitchFamily="34" charset="0"/>
              </a:rPr>
              <a:t>Parks and Recreation Plan</a:t>
            </a:r>
          </a:p>
        </p:txBody>
      </p:sp>
      <p:pic>
        <p:nvPicPr>
          <p:cNvPr id="16" name="Picture 15">
            <a:extLst>
              <a:ext uri="{FF2B5EF4-FFF2-40B4-BE49-F238E27FC236}">
                <a16:creationId xmlns:a16="http://schemas.microsoft.com/office/drawing/2014/main" id="{8646AEF5-9E03-4536-89FA-B6C03EF93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182421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Safety Benefits of Road Diets</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482299"/>
            <a:ext cx="10515600" cy="5010576"/>
          </a:xfrm>
        </p:spPr>
        <p:txBody>
          <a:bodyPr>
            <a:normAutofit fontScale="92500" lnSpcReduction="10000"/>
          </a:bodyPr>
          <a:lstStyle/>
          <a:p>
            <a:pPr>
              <a:lnSpc>
                <a:spcPct val="114000"/>
              </a:lnSpc>
              <a:spcBef>
                <a:spcPts val="0"/>
              </a:spcBef>
            </a:pPr>
            <a:r>
              <a:rPr lang="en-US" dirty="0">
                <a:latin typeface="Century Gothic" panose="020B0502020202020204" pitchFamily="34" charset="0"/>
              </a:rPr>
              <a:t>Studies indicate a 19%-47% reduction in overall crashes</a:t>
            </a:r>
          </a:p>
          <a:p>
            <a:pPr>
              <a:lnSpc>
                <a:spcPct val="114000"/>
              </a:lnSpc>
              <a:spcBef>
                <a:spcPts val="0"/>
              </a:spcBef>
            </a:pPr>
            <a:endParaRPr lang="en-US" dirty="0">
              <a:latin typeface="Century Gothic" panose="020B0502020202020204" pitchFamily="34" charset="0"/>
            </a:endParaRPr>
          </a:p>
          <a:p>
            <a:pPr>
              <a:lnSpc>
                <a:spcPct val="114000"/>
              </a:lnSpc>
              <a:spcBef>
                <a:spcPts val="0"/>
              </a:spcBef>
            </a:pPr>
            <a:r>
              <a:rPr lang="en-US" dirty="0">
                <a:latin typeface="Century Gothic" panose="020B0502020202020204" pitchFamily="34" charset="0"/>
              </a:rPr>
              <a:t>Reduces operating speed</a:t>
            </a:r>
          </a:p>
          <a:p>
            <a:pPr>
              <a:lnSpc>
                <a:spcPct val="114000"/>
              </a:lnSpc>
              <a:spcBef>
                <a:spcPts val="0"/>
              </a:spcBef>
            </a:pPr>
            <a:endParaRPr lang="en-US" dirty="0">
              <a:latin typeface="Century Gothic" panose="020B0502020202020204" pitchFamily="34" charset="0"/>
            </a:endParaRPr>
          </a:p>
          <a:p>
            <a:pPr>
              <a:lnSpc>
                <a:spcPct val="114000"/>
              </a:lnSpc>
              <a:spcBef>
                <a:spcPts val="0"/>
              </a:spcBef>
            </a:pPr>
            <a:r>
              <a:rPr lang="en-US" dirty="0">
                <a:latin typeface="Century Gothic" panose="020B0502020202020204" pitchFamily="34" charset="0"/>
              </a:rPr>
              <a:t>Eliminates speed differential through more consistent traffic flow</a:t>
            </a:r>
          </a:p>
          <a:p>
            <a:pPr>
              <a:lnSpc>
                <a:spcPct val="114000"/>
              </a:lnSpc>
              <a:spcBef>
                <a:spcPts val="0"/>
              </a:spcBef>
            </a:pPr>
            <a:endParaRPr lang="en-US" dirty="0">
              <a:latin typeface="Century Gothic" panose="020B0502020202020204" pitchFamily="34" charset="0"/>
            </a:endParaRPr>
          </a:p>
          <a:p>
            <a:pPr>
              <a:lnSpc>
                <a:spcPct val="114000"/>
              </a:lnSpc>
              <a:spcBef>
                <a:spcPts val="0"/>
              </a:spcBef>
            </a:pPr>
            <a:r>
              <a:rPr lang="en-US" dirty="0">
                <a:latin typeface="Century Gothic" panose="020B0502020202020204" pitchFamily="34" charset="0"/>
              </a:rPr>
              <a:t>Eliminates weaving in and out of traffic lanes at high speeds</a:t>
            </a:r>
          </a:p>
          <a:p>
            <a:pPr>
              <a:lnSpc>
                <a:spcPct val="114000"/>
              </a:lnSpc>
              <a:spcBef>
                <a:spcPts val="0"/>
              </a:spcBef>
            </a:pPr>
            <a:endParaRPr lang="en-US" dirty="0">
              <a:latin typeface="Century Gothic" panose="020B0502020202020204" pitchFamily="34" charset="0"/>
            </a:endParaRPr>
          </a:p>
          <a:p>
            <a:pPr>
              <a:lnSpc>
                <a:spcPct val="114000"/>
              </a:lnSpc>
              <a:spcBef>
                <a:spcPts val="0"/>
              </a:spcBef>
            </a:pPr>
            <a:r>
              <a:rPr lang="en-US" dirty="0">
                <a:latin typeface="Century Gothic" panose="020B0502020202020204" pitchFamily="34" charset="0"/>
              </a:rPr>
              <a:t>Side street traffic can more comfortably enter Red Arrow because there are fewer lanes to cross</a:t>
            </a:r>
          </a:p>
        </p:txBody>
      </p:sp>
      <p:pic>
        <p:nvPicPr>
          <p:cNvPr id="8" name="Picture 7">
            <a:extLst>
              <a:ext uri="{FF2B5EF4-FFF2-40B4-BE49-F238E27FC236}">
                <a16:creationId xmlns:a16="http://schemas.microsoft.com/office/drawing/2014/main" id="{B8D87117-A02B-472B-9DDA-F7EBF9208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36668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00175" y="365125"/>
            <a:ext cx="10515600" cy="1325563"/>
          </a:xfrm>
        </p:spPr>
        <p:txBody>
          <a:bodyPr/>
          <a:lstStyle/>
          <a:p>
            <a:r>
              <a:rPr lang="en-US" b="1" dirty="0">
                <a:solidFill>
                  <a:schemeClr val="accent1">
                    <a:lumMod val="75000"/>
                  </a:schemeClr>
                </a:solidFill>
              </a:rPr>
              <a:t>Safety Benefits of Road Diets</a:t>
            </a:r>
          </a:p>
        </p:txBody>
      </p:sp>
      <p:sp>
        <p:nvSpPr>
          <p:cNvPr id="12" name="Content Placeholder 11">
            <a:extLst>
              <a:ext uri="{FF2B5EF4-FFF2-40B4-BE49-F238E27FC236}">
                <a16:creationId xmlns:a16="http://schemas.microsoft.com/office/drawing/2014/main" id="{7FA94F08-927D-4070-BB8E-366C96F9574E}"/>
              </a:ext>
            </a:extLst>
          </p:cNvPr>
          <p:cNvSpPr>
            <a:spLocks noGrp="1"/>
          </p:cNvSpPr>
          <p:nvPr>
            <p:ph sz="half" idx="1"/>
          </p:nvPr>
        </p:nvSpPr>
        <p:spPr>
          <a:xfrm>
            <a:off x="1485900" y="1825625"/>
            <a:ext cx="5181600" cy="4351338"/>
          </a:xfrm>
        </p:spPr>
        <p:txBody>
          <a:bodyPr/>
          <a:lstStyle/>
          <a:p>
            <a:pPr>
              <a:lnSpc>
                <a:spcPct val="114000"/>
              </a:lnSpc>
              <a:spcBef>
                <a:spcPts val="0"/>
              </a:spcBef>
            </a:pPr>
            <a:r>
              <a:rPr lang="en-US" dirty="0">
                <a:latin typeface="Century Gothic" panose="020B0502020202020204" pitchFamily="34" charset="0"/>
              </a:rPr>
              <a:t>Four-lane undivided</a:t>
            </a:r>
          </a:p>
          <a:p>
            <a:pPr lvl="1">
              <a:lnSpc>
                <a:spcPct val="114000"/>
              </a:lnSpc>
              <a:spcBef>
                <a:spcPts val="0"/>
              </a:spcBef>
              <a:buFont typeface="Courier New" panose="02070309020205020404" pitchFamily="49" charset="0"/>
              <a:buChar char="o"/>
            </a:pPr>
            <a:r>
              <a:rPr lang="en-US" dirty="0">
                <a:latin typeface="Century Gothic" panose="020B0502020202020204" pitchFamily="34" charset="0"/>
              </a:rPr>
              <a:t>Inside lane is shared by higher speed through traffic and left turning traffic</a:t>
            </a:r>
          </a:p>
          <a:p>
            <a:pPr lvl="1">
              <a:lnSpc>
                <a:spcPct val="114000"/>
              </a:lnSpc>
              <a:spcBef>
                <a:spcPts val="0"/>
              </a:spcBef>
              <a:buFont typeface="Courier New" panose="02070309020205020404" pitchFamily="49" charset="0"/>
              <a:buChar char="o"/>
            </a:pPr>
            <a:endParaRPr lang="en-US" dirty="0">
              <a:latin typeface="Century Gothic" panose="020B0502020202020204" pitchFamily="34" charset="0"/>
            </a:endParaRPr>
          </a:p>
          <a:p>
            <a:pPr>
              <a:lnSpc>
                <a:spcPct val="114000"/>
              </a:lnSpc>
              <a:spcBef>
                <a:spcPts val="0"/>
              </a:spcBef>
            </a:pPr>
            <a:r>
              <a:rPr lang="en-US" dirty="0">
                <a:latin typeface="Century Gothic" panose="020B0502020202020204" pitchFamily="34" charset="0"/>
              </a:rPr>
              <a:t>Road Diet</a:t>
            </a:r>
          </a:p>
          <a:p>
            <a:pPr lvl="1">
              <a:lnSpc>
                <a:spcPct val="114000"/>
              </a:lnSpc>
              <a:spcBef>
                <a:spcPts val="0"/>
              </a:spcBef>
              <a:buFont typeface="Courier New" panose="02070309020205020404" pitchFamily="49" charset="0"/>
              <a:buChar char="o"/>
            </a:pPr>
            <a:r>
              <a:rPr lang="en-US" dirty="0">
                <a:latin typeface="Century Gothic" panose="020B0502020202020204" pitchFamily="34" charset="0"/>
              </a:rPr>
              <a:t>Reduces conflict points that contribute to rear-end, left-turn, and sideswipe crashes </a:t>
            </a:r>
          </a:p>
          <a:p>
            <a:pPr marL="457200" lvl="1" indent="0">
              <a:buNone/>
            </a:pPr>
            <a:endParaRPr lang="en-US" dirty="0"/>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pic>
        <p:nvPicPr>
          <p:cNvPr id="15" name="Picture 14" descr="Diagram&#10;&#10;Description automatically generated">
            <a:extLst>
              <a:ext uri="{FF2B5EF4-FFF2-40B4-BE49-F238E27FC236}">
                <a16:creationId xmlns:a16="http://schemas.microsoft.com/office/drawing/2014/main" id="{7FBFC3EC-AD6D-4E68-BB66-26C1D71A4465}"/>
              </a:ext>
            </a:extLst>
          </p:cNvPr>
          <p:cNvPicPr>
            <a:picLocks noChangeAspect="1"/>
          </p:cNvPicPr>
          <p:nvPr/>
        </p:nvPicPr>
        <p:blipFill>
          <a:blip r:embed="rId3"/>
          <a:stretch>
            <a:fillRect/>
          </a:stretch>
        </p:blipFill>
        <p:spPr>
          <a:xfrm>
            <a:off x="6977802" y="1690688"/>
            <a:ext cx="5147523" cy="4713486"/>
          </a:xfrm>
          <a:prstGeom prst="rect">
            <a:avLst/>
          </a:prstGeom>
        </p:spPr>
      </p:pic>
      <p:pic>
        <p:nvPicPr>
          <p:cNvPr id="33" name="Picture 32">
            <a:extLst>
              <a:ext uri="{FF2B5EF4-FFF2-40B4-BE49-F238E27FC236}">
                <a16:creationId xmlns:a16="http://schemas.microsoft.com/office/drawing/2014/main" id="{68C27EC1-6478-48DA-9818-C4D6CCA10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165050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Safety Benefits of Road Diets</a:t>
            </a:r>
          </a:p>
        </p:txBody>
      </p:sp>
      <p:pic>
        <p:nvPicPr>
          <p:cNvPr id="5" name="Picture 4" descr="Home - Berrien County Historical Association">
            <a:extLst>
              <a:ext uri="{FF2B5EF4-FFF2-40B4-BE49-F238E27FC236}">
                <a16:creationId xmlns:a16="http://schemas.microsoft.com/office/drawing/2014/main" id="{D514DEE9-01A4-41D9-BCC7-C43962C81F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00" y="4585330"/>
            <a:ext cx="1256092" cy="1210207"/>
          </a:xfrm>
          <a:prstGeom prst="rect">
            <a:avLst/>
          </a:prstGeom>
          <a:noFill/>
          <a:ln>
            <a:noFill/>
          </a:ln>
        </p:spPr>
      </p:pic>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21458" y="5833637"/>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482299"/>
            <a:ext cx="10515600" cy="4351338"/>
          </a:xfrm>
        </p:spPr>
        <p:txBody>
          <a:bodyPr/>
          <a:lstStyle/>
          <a:p>
            <a:r>
              <a:rPr lang="en-US" dirty="0"/>
              <a:t>Improved site lines </a:t>
            </a:r>
          </a:p>
          <a:p>
            <a:endParaRPr lang="en-US" dirty="0"/>
          </a:p>
          <a:p>
            <a:endParaRPr lang="en-US" dirty="0"/>
          </a:p>
        </p:txBody>
      </p:sp>
      <p:pic>
        <p:nvPicPr>
          <p:cNvPr id="4" name="Picture 3" descr="Diagram, schematic&#10;&#10;Description automatically generated">
            <a:extLst>
              <a:ext uri="{FF2B5EF4-FFF2-40B4-BE49-F238E27FC236}">
                <a16:creationId xmlns:a16="http://schemas.microsoft.com/office/drawing/2014/main" id="{DB9CF4C6-823B-4D91-AA7C-02A2894543C7}"/>
              </a:ext>
            </a:extLst>
          </p:cNvPr>
          <p:cNvPicPr>
            <a:picLocks noChangeAspect="1"/>
          </p:cNvPicPr>
          <p:nvPr/>
        </p:nvPicPr>
        <p:blipFill>
          <a:blip r:embed="rId4"/>
          <a:stretch>
            <a:fillRect/>
          </a:stretch>
        </p:blipFill>
        <p:spPr>
          <a:xfrm>
            <a:off x="2305050" y="2017268"/>
            <a:ext cx="8835662" cy="4595667"/>
          </a:xfrm>
          <a:prstGeom prst="rect">
            <a:avLst/>
          </a:prstGeom>
        </p:spPr>
      </p:pic>
    </p:spTree>
    <p:extLst>
      <p:ext uri="{BB962C8B-B14F-4D97-AF65-F5344CB8AC3E}">
        <p14:creationId xmlns:p14="http://schemas.microsoft.com/office/powerpoint/2010/main" val="2262030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Safety Benefits of Trails</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8325" y="5900312"/>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482299"/>
            <a:ext cx="10515600" cy="4351338"/>
          </a:xfrm>
        </p:spPr>
        <p:txBody>
          <a:bodyPr/>
          <a:lstStyle/>
          <a:p>
            <a:pPr marL="0" indent="0">
              <a:lnSpc>
                <a:spcPct val="114000"/>
              </a:lnSpc>
              <a:spcBef>
                <a:spcPts val="0"/>
              </a:spcBef>
              <a:buNone/>
            </a:pPr>
            <a:r>
              <a:rPr lang="en-US" sz="2200" dirty="0">
                <a:latin typeface="Century Gothic" panose="020B0502020202020204" pitchFamily="34" charset="0"/>
              </a:rPr>
              <a:t>The road diet being constructed or planned creates a significantly larger barrier between traffic traveling 55+ mph and the pedestrians and cyclists within the Red Arrow Corridor. Implementing the strategy through the remaining areas of the corridor will have numerous community benefits as well as safety benefits for motorists and pedestrians alike.</a:t>
            </a:r>
          </a:p>
          <a:p>
            <a:pPr marL="0" indent="0">
              <a:buNone/>
            </a:pPr>
            <a:endParaRPr lang="en-US" dirty="0"/>
          </a:p>
          <a:p>
            <a:pPr marL="0" indent="0">
              <a:buNone/>
            </a:pPr>
            <a:r>
              <a:rPr lang="en-US" dirty="0"/>
              <a:t> </a:t>
            </a:r>
          </a:p>
        </p:txBody>
      </p:sp>
      <p:pic>
        <p:nvPicPr>
          <p:cNvPr id="4" name="Picture 3" descr="Graphical user interface&#10;&#10;Description automatically generated">
            <a:extLst>
              <a:ext uri="{FF2B5EF4-FFF2-40B4-BE49-F238E27FC236}">
                <a16:creationId xmlns:a16="http://schemas.microsoft.com/office/drawing/2014/main" id="{71C84F31-7D4C-4192-8080-8FC3B5317C72}"/>
              </a:ext>
            </a:extLst>
          </p:cNvPr>
          <p:cNvPicPr>
            <a:picLocks noChangeAspect="1"/>
          </p:cNvPicPr>
          <p:nvPr/>
        </p:nvPicPr>
        <p:blipFill>
          <a:blip r:embed="rId3"/>
          <a:stretch>
            <a:fillRect/>
          </a:stretch>
        </p:blipFill>
        <p:spPr>
          <a:xfrm>
            <a:off x="2205641" y="3621667"/>
            <a:ext cx="8844372" cy="2979157"/>
          </a:xfrm>
          <a:prstGeom prst="rect">
            <a:avLst/>
          </a:prstGeom>
        </p:spPr>
      </p:pic>
      <p:pic>
        <p:nvPicPr>
          <p:cNvPr id="11" name="Picture 10">
            <a:extLst>
              <a:ext uri="{FF2B5EF4-FFF2-40B4-BE49-F238E27FC236}">
                <a16:creationId xmlns:a16="http://schemas.microsoft.com/office/drawing/2014/main" id="{54E7BA4E-7A16-4E1D-B22C-6AF34A715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95172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Capacity Concerns of Road Diet</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482298"/>
            <a:ext cx="6399600" cy="5185201"/>
          </a:xfrm>
        </p:spPr>
        <p:txBody>
          <a:bodyPr>
            <a:normAutofit lnSpcReduction="10000"/>
          </a:bodyPr>
          <a:lstStyle/>
          <a:p>
            <a:pPr>
              <a:lnSpc>
                <a:spcPct val="124000"/>
              </a:lnSpc>
              <a:spcBef>
                <a:spcPts val="0"/>
              </a:spcBef>
            </a:pPr>
            <a:r>
              <a:rPr lang="en-US" sz="2200" dirty="0">
                <a:latin typeface="Century Gothic" panose="020B0502020202020204" pitchFamily="34" charset="0"/>
              </a:rPr>
              <a:t>When combining I-94 and Red Arrow Highway, there are10 lanes of roadways carrying travelers into, around, and through Berrien County. I-94 and Red Arrow Highway combined carry an average daily traffic count of less than 75,000 cars per day in the summer months, and even less the rest of the year.</a:t>
            </a:r>
          </a:p>
          <a:p>
            <a:pPr>
              <a:lnSpc>
                <a:spcPct val="124000"/>
              </a:lnSpc>
              <a:spcBef>
                <a:spcPts val="0"/>
              </a:spcBef>
            </a:pPr>
            <a:endParaRPr lang="en-US" sz="2200" dirty="0">
              <a:latin typeface="Century Gothic" panose="020B0502020202020204" pitchFamily="34" charset="0"/>
            </a:endParaRPr>
          </a:p>
          <a:p>
            <a:pPr>
              <a:lnSpc>
                <a:spcPct val="124000"/>
              </a:lnSpc>
              <a:spcBef>
                <a:spcPts val="0"/>
              </a:spcBef>
            </a:pPr>
            <a:r>
              <a:rPr lang="en-US" sz="2200" dirty="0">
                <a:latin typeface="Century Gothic" panose="020B0502020202020204" pitchFamily="34" charset="0"/>
              </a:rPr>
              <a:t>Interstate 5 in California at its widest is12 lanes and carries 400,000 cars per day. The Dan Ryan in Chicago is16 lanes and carries 300,000 vehicles per day.</a:t>
            </a:r>
          </a:p>
        </p:txBody>
      </p:sp>
      <p:pic>
        <p:nvPicPr>
          <p:cNvPr id="11" name="Picture 10" descr="Chart&#10;&#10;Description automatically generated with medium confidence">
            <a:extLst>
              <a:ext uri="{FF2B5EF4-FFF2-40B4-BE49-F238E27FC236}">
                <a16:creationId xmlns:a16="http://schemas.microsoft.com/office/drawing/2014/main" id="{84F9E44B-9CA2-45A1-96E2-33D99DF645DD}"/>
              </a:ext>
            </a:extLst>
          </p:cNvPr>
          <p:cNvPicPr>
            <a:picLocks noChangeAspect="1"/>
          </p:cNvPicPr>
          <p:nvPr/>
        </p:nvPicPr>
        <p:blipFill>
          <a:blip r:embed="rId3"/>
          <a:stretch>
            <a:fillRect/>
          </a:stretch>
        </p:blipFill>
        <p:spPr>
          <a:xfrm>
            <a:off x="8385608" y="3483136"/>
            <a:ext cx="3276600" cy="3181350"/>
          </a:xfrm>
          <a:prstGeom prst="rect">
            <a:avLst/>
          </a:prstGeom>
        </p:spPr>
      </p:pic>
      <p:pic>
        <p:nvPicPr>
          <p:cNvPr id="13" name="Picture 12" descr="Map&#10;&#10;Description automatically generated with low confidence">
            <a:extLst>
              <a:ext uri="{FF2B5EF4-FFF2-40B4-BE49-F238E27FC236}">
                <a16:creationId xmlns:a16="http://schemas.microsoft.com/office/drawing/2014/main" id="{DD262C80-7C38-495F-B005-2575E02B1DF1}"/>
              </a:ext>
            </a:extLst>
          </p:cNvPr>
          <p:cNvPicPr>
            <a:picLocks noChangeAspect="1"/>
          </p:cNvPicPr>
          <p:nvPr/>
        </p:nvPicPr>
        <p:blipFill>
          <a:blip r:embed="rId4"/>
          <a:stretch>
            <a:fillRect/>
          </a:stretch>
        </p:blipFill>
        <p:spPr>
          <a:xfrm>
            <a:off x="8078407" y="1254035"/>
            <a:ext cx="3707573" cy="2040723"/>
          </a:xfrm>
          <a:prstGeom prst="rect">
            <a:avLst/>
          </a:prstGeom>
        </p:spPr>
      </p:pic>
      <p:pic>
        <p:nvPicPr>
          <p:cNvPr id="14" name="Picture 13">
            <a:extLst>
              <a:ext uri="{FF2B5EF4-FFF2-40B4-BE49-F238E27FC236}">
                <a16:creationId xmlns:a16="http://schemas.microsoft.com/office/drawing/2014/main" id="{2CFCCE42-B92B-4A22-ABDD-678993301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277503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75000"/>
                  </a:schemeClr>
                </a:solidFill>
              </a:rPr>
              <a:t>Capacity Concerns of Road Diet </a:t>
            </a:r>
            <a:r>
              <a:rPr lang="en-US" sz="1400" b="1" dirty="0">
                <a:solidFill>
                  <a:schemeClr val="accent1">
                    <a:lumMod val="75000"/>
                  </a:schemeClr>
                </a:solidFill>
              </a:rPr>
              <a:t>(other major roads in Berrien County) </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2CFCCE42-B92B-4A22-ABDD-678993301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6E0328C4-BF9E-430C-B83A-27E77740070D}"/>
              </a:ext>
            </a:extLst>
          </p:cNvPr>
          <p:cNvPicPr>
            <a:picLocks noChangeAspect="1"/>
          </p:cNvPicPr>
          <p:nvPr/>
        </p:nvPicPr>
        <p:blipFill>
          <a:blip r:embed="rId4"/>
          <a:stretch>
            <a:fillRect/>
          </a:stretch>
        </p:blipFill>
        <p:spPr>
          <a:xfrm>
            <a:off x="2092008" y="1568368"/>
            <a:ext cx="3761446" cy="2796431"/>
          </a:xfrm>
          <a:prstGeom prst="rect">
            <a:avLst/>
          </a:prstGeom>
        </p:spPr>
      </p:pic>
      <p:pic>
        <p:nvPicPr>
          <p:cNvPr id="15" name="Picture 14" descr="A picture containing text, electronics, screenshot&#10;&#10;Description automatically generated">
            <a:extLst>
              <a:ext uri="{FF2B5EF4-FFF2-40B4-BE49-F238E27FC236}">
                <a16:creationId xmlns:a16="http://schemas.microsoft.com/office/drawing/2014/main" id="{68321433-5F64-4B18-B50C-7B3E8FABE057}"/>
              </a:ext>
            </a:extLst>
          </p:cNvPr>
          <p:cNvPicPr>
            <a:picLocks noChangeAspect="1"/>
          </p:cNvPicPr>
          <p:nvPr/>
        </p:nvPicPr>
        <p:blipFill>
          <a:blip r:embed="rId5"/>
          <a:stretch>
            <a:fillRect/>
          </a:stretch>
        </p:blipFill>
        <p:spPr>
          <a:xfrm>
            <a:off x="5814146" y="1314156"/>
            <a:ext cx="3761447" cy="2580954"/>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8C9CBCE0-85B4-4CAF-B49F-D96132244A75}"/>
              </a:ext>
            </a:extLst>
          </p:cNvPr>
          <p:cNvPicPr>
            <a:picLocks noChangeAspect="1"/>
          </p:cNvPicPr>
          <p:nvPr/>
        </p:nvPicPr>
        <p:blipFill>
          <a:blip r:embed="rId6"/>
          <a:stretch>
            <a:fillRect/>
          </a:stretch>
        </p:blipFill>
        <p:spPr>
          <a:xfrm>
            <a:off x="8820753" y="3635337"/>
            <a:ext cx="2915240" cy="3029244"/>
          </a:xfrm>
          <a:prstGeom prst="rect">
            <a:avLst/>
          </a:prstGeom>
        </p:spPr>
      </p:pic>
      <p:pic>
        <p:nvPicPr>
          <p:cNvPr id="19" name="Picture 18">
            <a:extLst>
              <a:ext uri="{FF2B5EF4-FFF2-40B4-BE49-F238E27FC236}">
                <a16:creationId xmlns:a16="http://schemas.microsoft.com/office/drawing/2014/main" id="{720DB476-AECA-4F23-AB80-2CD2A06F6E55}"/>
              </a:ext>
            </a:extLst>
          </p:cNvPr>
          <p:cNvPicPr>
            <a:picLocks noChangeAspect="1"/>
          </p:cNvPicPr>
          <p:nvPr/>
        </p:nvPicPr>
        <p:blipFill>
          <a:blip r:embed="rId7"/>
          <a:stretch>
            <a:fillRect/>
          </a:stretch>
        </p:blipFill>
        <p:spPr>
          <a:xfrm>
            <a:off x="4822490" y="3895110"/>
            <a:ext cx="3997063" cy="2901460"/>
          </a:xfrm>
          <a:prstGeom prst="rect">
            <a:avLst/>
          </a:prstGeom>
        </p:spPr>
      </p:pic>
    </p:spTree>
    <p:extLst>
      <p:ext uri="{BB962C8B-B14F-4D97-AF65-F5344CB8AC3E}">
        <p14:creationId xmlns:p14="http://schemas.microsoft.com/office/powerpoint/2010/main" val="37548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82543"/>
            <a:ext cx="10152442" cy="1325563"/>
          </a:xfrm>
        </p:spPr>
        <p:txBody>
          <a:bodyPr/>
          <a:lstStyle/>
          <a:p>
            <a:r>
              <a:rPr lang="en-US" b="1" dirty="0">
                <a:solidFill>
                  <a:schemeClr val="accent1">
                    <a:lumMod val="50000"/>
                  </a:schemeClr>
                </a:solidFill>
              </a:rPr>
              <a:t>Capacity Concerns of Road Diet</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525844"/>
            <a:ext cx="10515600" cy="5010576"/>
          </a:xfrm>
        </p:spPr>
        <p:txBody>
          <a:bodyPr/>
          <a:lstStyle/>
          <a:p>
            <a:pPr>
              <a:lnSpc>
                <a:spcPct val="114000"/>
              </a:lnSpc>
              <a:spcBef>
                <a:spcPts val="0"/>
              </a:spcBef>
            </a:pPr>
            <a:r>
              <a:rPr lang="en-US" dirty="0">
                <a:latin typeface="Century Gothic" panose="020B0502020202020204" pitchFamily="34" charset="0"/>
              </a:rPr>
              <a:t>I-94 incidents with emergency closures </a:t>
            </a:r>
            <a:r>
              <a:rPr lang="en-US" sz="1800" dirty="0">
                <a:latin typeface="Century Gothic" panose="020B0502020202020204" pitchFamily="34" charset="0"/>
              </a:rPr>
              <a:t>(Bridgman to New Buffalo)</a:t>
            </a:r>
          </a:p>
          <a:p>
            <a:pPr lvl="1">
              <a:lnSpc>
                <a:spcPct val="114000"/>
              </a:lnSpc>
              <a:spcBef>
                <a:spcPts val="0"/>
              </a:spcBef>
              <a:buFont typeface="Courier New" panose="02070309020205020404" pitchFamily="49" charset="0"/>
              <a:buChar char="o"/>
            </a:pPr>
            <a:endParaRPr lang="en-US" dirty="0">
              <a:latin typeface="Century Gothic" panose="020B0502020202020204" pitchFamily="34" charset="0"/>
            </a:endParaRPr>
          </a:p>
          <a:p>
            <a:pPr lvl="1">
              <a:lnSpc>
                <a:spcPct val="114000"/>
              </a:lnSpc>
              <a:spcBef>
                <a:spcPts val="0"/>
              </a:spcBef>
              <a:buFont typeface="Courier New" panose="02070309020205020404" pitchFamily="49" charset="0"/>
              <a:buChar char="o"/>
            </a:pPr>
            <a:r>
              <a:rPr lang="en-US" dirty="0">
                <a:latin typeface="Century Gothic" panose="020B0502020202020204" pitchFamily="34" charset="0"/>
              </a:rPr>
              <a:t>Total Closures</a:t>
            </a:r>
          </a:p>
          <a:p>
            <a:pPr lvl="2">
              <a:lnSpc>
                <a:spcPct val="114000"/>
              </a:lnSpc>
              <a:spcBef>
                <a:spcPts val="0"/>
              </a:spcBef>
              <a:buFont typeface="Courier New" panose="02070309020205020404" pitchFamily="49" charset="0"/>
              <a:buChar char="o"/>
            </a:pPr>
            <a:r>
              <a:rPr lang="en-US" dirty="0">
                <a:latin typeface="Century Gothic" panose="020B0502020202020204" pitchFamily="34" charset="0"/>
              </a:rPr>
              <a:t>2018 – 1 eastbound, 1 westbound</a:t>
            </a:r>
          </a:p>
          <a:p>
            <a:pPr lvl="2">
              <a:lnSpc>
                <a:spcPct val="114000"/>
              </a:lnSpc>
              <a:spcBef>
                <a:spcPts val="0"/>
              </a:spcBef>
              <a:buFont typeface="Courier New" panose="02070309020205020404" pitchFamily="49" charset="0"/>
              <a:buChar char="o"/>
            </a:pPr>
            <a:r>
              <a:rPr lang="en-US" dirty="0">
                <a:latin typeface="Century Gothic" panose="020B0502020202020204" pitchFamily="34" charset="0"/>
              </a:rPr>
              <a:t>2015-2017 – 1 eastbound, 1 westbound</a:t>
            </a:r>
          </a:p>
          <a:p>
            <a:pPr lvl="1">
              <a:lnSpc>
                <a:spcPct val="114000"/>
              </a:lnSpc>
              <a:spcBef>
                <a:spcPts val="0"/>
              </a:spcBef>
              <a:buFont typeface="Courier New" panose="02070309020205020404" pitchFamily="49" charset="0"/>
              <a:buChar char="o"/>
            </a:pPr>
            <a:endParaRPr lang="en-US" dirty="0">
              <a:latin typeface="Century Gothic" panose="020B0502020202020204" pitchFamily="34" charset="0"/>
            </a:endParaRPr>
          </a:p>
          <a:p>
            <a:pPr lvl="1">
              <a:lnSpc>
                <a:spcPct val="114000"/>
              </a:lnSpc>
              <a:spcBef>
                <a:spcPts val="0"/>
              </a:spcBef>
              <a:buFont typeface="Courier New" panose="02070309020205020404" pitchFamily="49" charset="0"/>
              <a:buChar char="o"/>
            </a:pPr>
            <a:r>
              <a:rPr lang="en-US" dirty="0">
                <a:latin typeface="Century Gothic" panose="020B0502020202020204" pitchFamily="34" charset="0"/>
              </a:rPr>
              <a:t>Double Lane Closures</a:t>
            </a:r>
          </a:p>
          <a:p>
            <a:pPr lvl="2">
              <a:lnSpc>
                <a:spcPct val="114000"/>
              </a:lnSpc>
              <a:spcBef>
                <a:spcPts val="0"/>
              </a:spcBef>
              <a:buFont typeface="Courier New" panose="02070309020205020404" pitchFamily="49" charset="0"/>
              <a:buChar char="o"/>
            </a:pPr>
            <a:r>
              <a:rPr lang="en-US" dirty="0">
                <a:latin typeface="Century Gothic" panose="020B0502020202020204" pitchFamily="34" charset="0"/>
              </a:rPr>
              <a:t>2018 – 3 eastbound, 1 westbound</a:t>
            </a:r>
          </a:p>
          <a:p>
            <a:pPr lvl="2">
              <a:lnSpc>
                <a:spcPct val="114000"/>
              </a:lnSpc>
              <a:spcBef>
                <a:spcPts val="0"/>
              </a:spcBef>
              <a:buFont typeface="Courier New" panose="02070309020205020404" pitchFamily="49" charset="0"/>
              <a:buChar char="o"/>
            </a:pPr>
            <a:r>
              <a:rPr lang="en-US" dirty="0">
                <a:latin typeface="Century Gothic" panose="020B0502020202020204" pitchFamily="34" charset="0"/>
              </a:rPr>
              <a:t>2015-2017 – 3 eastbound, 3 westbound</a:t>
            </a:r>
          </a:p>
          <a:p>
            <a:pPr lvl="2">
              <a:buFont typeface="Courier New" panose="02070309020205020404" pitchFamily="49" charset="0"/>
              <a:buChar char="o"/>
            </a:pPr>
            <a:endParaRPr lang="en-US" dirty="0"/>
          </a:p>
        </p:txBody>
      </p:sp>
      <p:pic>
        <p:nvPicPr>
          <p:cNvPr id="8" name="Picture 7">
            <a:extLst>
              <a:ext uri="{FF2B5EF4-FFF2-40B4-BE49-F238E27FC236}">
                <a16:creationId xmlns:a16="http://schemas.microsoft.com/office/drawing/2014/main" id="{0A6DBC47-237C-470C-98F8-52BE76F4A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149036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581150" y="98425"/>
            <a:ext cx="9982200" cy="1325563"/>
          </a:xfrm>
        </p:spPr>
        <p:txBody>
          <a:bodyPr/>
          <a:lstStyle/>
          <a:p>
            <a:r>
              <a:rPr lang="en-US" b="1" dirty="0">
                <a:solidFill>
                  <a:schemeClr val="accent1">
                    <a:lumMod val="75000"/>
                  </a:schemeClr>
                </a:solidFill>
              </a:rPr>
              <a:t>Background Information</a:t>
            </a:r>
          </a:p>
        </p:txBody>
      </p:sp>
      <p:sp>
        <p:nvSpPr>
          <p:cNvPr id="3" name="Content Placeholder 2">
            <a:extLst>
              <a:ext uri="{FF2B5EF4-FFF2-40B4-BE49-F238E27FC236}">
                <a16:creationId xmlns:a16="http://schemas.microsoft.com/office/drawing/2014/main" id="{C05E6CAD-6BA4-441D-B42A-AEB051B41C0F}"/>
              </a:ext>
            </a:extLst>
          </p:cNvPr>
          <p:cNvSpPr>
            <a:spLocks noGrp="1"/>
          </p:cNvSpPr>
          <p:nvPr>
            <p:ph idx="1"/>
          </p:nvPr>
        </p:nvSpPr>
        <p:spPr>
          <a:xfrm>
            <a:off x="1581150" y="1368343"/>
            <a:ext cx="9982200" cy="4813300"/>
          </a:xfrm>
          <a:solidFill>
            <a:schemeClr val="bg1"/>
          </a:solidFill>
        </p:spPr>
        <p:txBody>
          <a:bodyPr>
            <a:noAutofit/>
          </a:bodyPr>
          <a:lstStyle/>
          <a:p>
            <a:pPr>
              <a:lnSpc>
                <a:spcPct val="114000"/>
              </a:lnSpc>
              <a:spcBef>
                <a:spcPts val="0"/>
              </a:spcBef>
            </a:pPr>
            <a:r>
              <a:rPr lang="en-US" sz="1800" dirty="0">
                <a:latin typeface="Century Gothic" panose="020B0502020202020204" pitchFamily="34" charset="0"/>
              </a:rPr>
              <a:t>The corridor from the Indiana State Line to downtown Bridgman represents a unique gateway into southwest Michigan. </a:t>
            </a:r>
          </a:p>
          <a:p>
            <a:pPr>
              <a:lnSpc>
                <a:spcPct val="114000"/>
              </a:lnSpc>
              <a:spcBef>
                <a:spcPts val="0"/>
              </a:spcBef>
            </a:pPr>
            <a:endParaRPr lang="en-US" sz="1800" dirty="0">
              <a:latin typeface="Century Gothic" panose="020B0502020202020204" pitchFamily="34" charset="0"/>
            </a:endParaRPr>
          </a:p>
          <a:p>
            <a:pPr>
              <a:lnSpc>
                <a:spcPct val="114000"/>
              </a:lnSpc>
              <a:spcBef>
                <a:spcPts val="0"/>
              </a:spcBef>
            </a:pPr>
            <a:r>
              <a:rPr lang="en-US" sz="1800" dirty="0">
                <a:latin typeface="Century Gothic" panose="020B0502020202020204" pitchFamily="34" charset="0"/>
              </a:rPr>
              <a:t>It is an important connector serving the residents of Harbor Country as well as the hundreds of thousands of people who visit this area annually, serving as an important economic driver.</a:t>
            </a:r>
          </a:p>
          <a:p>
            <a:pPr>
              <a:lnSpc>
                <a:spcPct val="114000"/>
              </a:lnSpc>
              <a:spcBef>
                <a:spcPts val="0"/>
              </a:spcBef>
            </a:pPr>
            <a:endParaRPr lang="en-US" sz="1800" dirty="0">
              <a:latin typeface="Century Gothic" panose="020B0502020202020204" pitchFamily="34" charset="0"/>
            </a:endParaRPr>
          </a:p>
          <a:p>
            <a:pPr>
              <a:lnSpc>
                <a:spcPct val="114000"/>
              </a:lnSpc>
              <a:spcBef>
                <a:spcPts val="0"/>
              </a:spcBef>
            </a:pPr>
            <a:r>
              <a:rPr lang="en-US" sz="1800" dirty="0">
                <a:latin typeface="Century Gothic" panose="020B0502020202020204" pitchFamily="34" charset="0"/>
              </a:rPr>
              <a:t>There are numerous construction, engineering, and planning projects recently completed or underway that could change the approach to how this transportation corridor will be used.</a:t>
            </a:r>
          </a:p>
          <a:p>
            <a:pPr>
              <a:lnSpc>
                <a:spcPct val="114000"/>
              </a:lnSpc>
              <a:spcBef>
                <a:spcPts val="0"/>
              </a:spcBef>
            </a:pPr>
            <a:endParaRPr lang="en-US" sz="1800" dirty="0">
              <a:latin typeface="Century Gothic" panose="020B0502020202020204" pitchFamily="34" charset="0"/>
            </a:endParaRPr>
          </a:p>
          <a:p>
            <a:pPr>
              <a:lnSpc>
                <a:spcPct val="114000"/>
              </a:lnSpc>
              <a:spcBef>
                <a:spcPts val="0"/>
              </a:spcBef>
            </a:pPr>
            <a:r>
              <a:rPr lang="en-US" sz="1800" dirty="0">
                <a:latin typeface="Century Gothic" panose="020B0502020202020204" pitchFamily="34" charset="0"/>
              </a:rPr>
              <a:t>The US-12 section of this corridor is being addressed through MDOT and the Marquette Greenway project. However, north of New Buffalo is in need of additional planning.</a:t>
            </a:r>
          </a:p>
          <a:p>
            <a:pPr>
              <a:lnSpc>
                <a:spcPct val="114000"/>
              </a:lnSpc>
              <a:spcBef>
                <a:spcPts val="0"/>
              </a:spcBef>
            </a:pPr>
            <a:endParaRPr lang="en-US" sz="1800" dirty="0">
              <a:latin typeface="Century Gothic" panose="020B0502020202020204" pitchFamily="34" charset="0"/>
            </a:endParaRPr>
          </a:p>
          <a:p>
            <a:pPr>
              <a:lnSpc>
                <a:spcPct val="114000"/>
              </a:lnSpc>
              <a:spcBef>
                <a:spcPts val="0"/>
              </a:spcBef>
            </a:pPr>
            <a:r>
              <a:rPr lang="en-US" sz="1800" dirty="0">
                <a:latin typeface="Century Gothic" panose="020B0502020202020204" pitchFamily="34" charset="0"/>
              </a:rPr>
              <a:t>Given the number of parties with an interest in the corridor, increased policymaking and project coordination is important.</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87D49807-0DA9-476F-A2CB-86C881F50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19421" cy="1319421"/>
          </a:xfrm>
          <a:prstGeom prst="rect">
            <a:avLst/>
          </a:prstGeom>
        </p:spPr>
      </p:pic>
    </p:spTree>
    <p:extLst>
      <p:ext uri="{BB962C8B-B14F-4D97-AF65-F5344CB8AC3E}">
        <p14:creationId xmlns:p14="http://schemas.microsoft.com/office/powerpoint/2010/main" val="314439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50000"/>
                  </a:schemeClr>
                </a:solidFill>
              </a:rPr>
              <a:t>Capacity Concerns of Road Diet</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1200" y="5829835"/>
            <a:ext cx="1331092" cy="1024363"/>
          </a:xfrm>
          <a:prstGeom prst="rect">
            <a:avLst/>
          </a:prstGeom>
          <a:solidFill>
            <a:schemeClr val="tx2">
              <a:lumMod val="50000"/>
            </a:schemeClr>
          </a:solidFill>
        </p:spPr>
        <p:txBody>
          <a:bodyPr wrap="square" rtlCol="0">
            <a:spAutoFit/>
          </a:bodyPr>
          <a:lstStyle/>
          <a:p>
            <a:endParaRPr lang="en-US" dirty="0"/>
          </a:p>
        </p:txBody>
      </p:sp>
      <p:sp>
        <p:nvSpPr>
          <p:cNvPr id="10" name="Content Placeholder 9">
            <a:extLst>
              <a:ext uri="{FF2B5EF4-FFF2-40B4-BE49-F238E27FC236}">
                <a16:creationId xmlns:a16="http://schemas.microsoft.com/office/drawing/2014/main" id="{9F2CE96D-04B0-4767-AC2B-EF4320ADF01F}"/>
              </a:ext>
            </a:extLst>
          </p:cNvPr>
          <p:cNvSpPr>
            <a:spLocks noGrp="1"/>
          </p:cNvSpPr>
          <p:nvPr>
            <p:ph idx="1"/>
          </p:nvPr>
        </p:nvSpPr>
        <p:spPr>
          <a:xfrm>
            <a:off x="1639500" y="1482299"/>
            <a:ext cx="10515600" cy="4935918"/>
          </a:xfrm>
        </p:spPr>
        <p:txBody>
          <a:bodyPr>
            <a:normAutofit fontScale="92500" lnSpcReduction="10000"/>
          </a:bodyPr>
          <a:lstStyle/>
          <a:p>
            <a:r>
              <a:rPr lang="en-US" dirty="0">
                <a:latin typeface="Century Gothic" panose="020B0502020202020204" pitchFamily="34" charset="0"/>
              </a:rPr>
              <a:t>I-94 incidents with emergency closures </a:t>
            </a:r>
            <a:r>
              <a:rPr lang="en-US" sz="1900" dirty="0">
                <a:latin typeface="Century Gothic" panose="020B0502020202020204" pitchFamily="34" charset="0"/>
              </a:rPr>
              <a:t>(Bridgman to New Buffalo)</a:t>
            </a:r>
          </a:p>
          <a:p>
            <a:pPr lvl="1">
              <a:buFont typeface="Courier New" panose="02070309020205020404" pitchFamily="49" charset="0"/>
              <a:buChar char="o"/>
            </a:pPr>
            <a:endParaRPr lang="en-US" dirty="0">
              <a:latin typeface="Century Gothic" panose="020B0502020202020204" pitchFamily="34" charset="0"/>
            </a:endParaRPr>
          </a:p>
          <a:p>
            <a:pPr lvl="1">
              <a:buFont typeface="Courier New" panose="02070309020205020404" pitchFamily="49" charset="0"/>
              <a:buChar char="o"/>
            </a:pPr>
            <a:r>
              <a:rPr lang="en-US" dirty="0">
                <a:latin typeface="Century Gothic" panose="020B0502020202020204" pitchFamily="34" charset="0"/>
              </a:rPr>
              <a:t>11 closures during snowy/icy conditions</a:t>
            </a:r>
          </a:p>
          <a:p>
            <a:pPr lvl="1">
              <a:buFont typeface="Courier New" panose="02070309020205020404" pitchFamily="49" charset="0"/>
              <a:buChar char="o"/>
            </a:pPr>
            <a:endParaRPr lang="en-US" dirty="0">
              <a:latin typeface="Century Gothic" panose="020B0502020202020204" pitchFamily="34" charset="0"/>
            </a:endParaRPr>
          </a:p>
          <a:p>
            <a:pPr lvl="1">
              <a:buFont typeface="Courier New" panose="02070309020205020404" pitchFamily="49" charset="0"/>
              <a:buChar char="o"/>
            </a:pPr>
            <a:r>
              <a:rPr lang="en-US" dirty="0">
                <a:latin typeface="Century Gothic" panose="020B0502020202020204" pitchFamily="34" charset="0"/>
              </a:rPr>
              <a:t>2 closures in summer</a:t>
            </a:r>
          </a:p>
          <a:p>
            <a:pPr lvl="1">
              <a:buFont typeface="Courier New" panose="02070309020205020404" pitchFamily="49" charset="0"/>
              <a:buChar char="o"/>
            </a:pPr>
            <a:endParaRPr lang="en-US" dirty="0">
              <a:latin typeface="Century Gothic" panose="020B0502020202020204" pitchFamily="34" charset="0"/>
            </a:endParaRPr>
          </a:p>
          <a:p>
            <a:pPr lvl="1">
              <a:buFont typeface="Courier New" panose="02070309020205020404" pitchFamily="49" charset="0"/>
              <a:buChar char="o"/>
            </a:pPr>
            <a:r>
              <a:rPr lang="en-US" dirty="0">
                <a:latin typeface="Century Gothic" panose="020B0502020202020204" pitchFamily="34" charset="0"/>
              </a:rPr>
              <a:t>No closures in both directions at the same time</a:t>
            </a:r>
          </a:p>
          <a:p>
            <a:pPr lvl="1">
              <a:buFont typeface="Courier New" panose="02070309020205020404" pitchFamily="49" charset="0"/>
              <a:buChar char="o"/>
            </a:pPr>
            <a:endParaRPr lang="en-US" dirty="0">
              <a:latin typeface="Century Gothic" panose="020B0502020202020204" pitchFamily="34" charset="0"/>
            </a:endParaRPr>
          </a:p>
          <a:p>
            <a:pPr lvl="1">
              <a:buFont typeface="Courier New" panose="02070309020205020404" pitchFamily="49" charset="0"/>
              <a:buChar char="o"/>
            </a:pPr>
            <a:r>
              <a:rPr lang="en-US" dirty="0">
                <a:latin typeface="Century Gothic" panose="020B0502020202020204" pitchFamily="34" charset="0"/>
              </a:rPr>
              <a:t>Closure times</a:t>
            </a:r>
          </a:p>
          <a:p>
            <a:pPr lvl="2">
              <a:buFont typeface="Courier New" panose="02070309020205020404" pitchFamily="49" charset="0"/>
              <a:buChar char="o"/>
            </a:pPr>
            <a:r>
              <a:rPr lang="en-US" dirty="0">
                <a:latin typeface="Century Gothic" panose="020B0502020202020204" pitchFamily="34" charset="0"/>
              </a:rPr>
              <a:t>Average:	2 </a:t>
            </a:r>
            <a:r>
              <a:rPr lang="en-US" dirty="0" err="1">
                <a:latin typeface="Century Gothic" panose="020B0502020202020204" pitchFamily="34" charset="0"/>
              </a:rPr>
              <a:t>hr</a:t>
            </a:r>
            <a:r>
              <a:rPr lang="en-US" dirty="0">
                <a:latin typeface="Century Gothic" panose="020B0502020202020204" pitchFamily="34" charset="0"/>
              </a:rPr>
              <a:t> 47 min</a:t>
            </a:r>
          </a:p>
          <a:p>
            <a:pPr lvl="2">
              <a:buFont typeface="Courier New" panose="02070309020205020404" pitchFamily="49" charset="0"/>
              <a:buChar char="o"/>
            </a:pPr>
            <a:r>
              <a:rPr lang="en-US" dirty="0">
                <a:latin typeface="Century Gothic" panose="020B0502020202020204" pitchFamily="34" charset="0"/>
              </a:rPr>
              <a:t>Shortest:	20 min</a:t>
            </a:r>
          </a:p>
          <a:p>
            <a:pPr lvl="2">
              <a:buFont typeface="Courier New" panose="02070309020205020404" pitchFamily="49" charset="0"/>
              <a:buChar char="o"/>
            </a:pPr>
            <a:r>
              <a:rPr lang="en-US" dirty="0">
                <a:latin typeface="Century Gothic" panose="020B0502020202020204" pitchFamily="34" charset="0"/>
              </a:rPr>
              <a:t>Longest:	16 </a:t>
            </a:r>
            <a:r>
              <a:rPr lang="en-US" dirty="0" err="1">
                <a:latin typeface="Century Gothic" panose="020B0502020202020204" pitchFamily="34" charset="0"/>
              </a:rPr>
              <a:t>hr</a:t>
            </a:r>
            <a:r>
              <a:rPr lang="en-US" dirty="0">
                <a:latin typeface="Century Gothic" panose="020B0502020202020204" pitchFamily="34" charset="0"/>
              </a:rPr>
              <a:t> 18 min</a:t>
            </a:r>
          </a:p>
          <a:p>
            <a:pPr lvl="1">
              <a:buFont typeface="Courier New" panose="02070309020205020404" pitchFamily="49" charset="0"/>
              <a:buChar char="o"/>
            </a:pPr>
            <a:endParaRPr lang="en-US" dirty="0">
              <a:latin typeface="Century Gothic" panose="020B0502020202020204" pitchFamily="34" charset="0"/>
            </a:endParaRPr>
          </a:p>
          <a:p>
            <a:pPr lvl="1">
              <a:buFont typeface="Courier New" panose="02070309020205020404" pitchFamily="49" charset="0"/>
              <a:buChar char="o"/>
            </a:pPr>
            <a:r>
              <a:rPr lang="en-US" dirty="0">
                <a:latin typeface="Century Gothic" panose="020B0502020202020204" pitchFamily="34" charset="0"/>
              </a:rPr>
              <a:t>Averages to 5 hours per year</a:t>
            </a:r>
          </a:p>
          <a:p>
            <a:pPr lvl="2">
              <a:buFont typeface="Courier New" panose="02070309020205020404" pitchFamily="49" charset="0"/>
              <a:buChar char="o"/>
            </a:pPr>
            <a:endParaRPr lang="en-US" dirty="0"/>
          </a:p>
        </p:txBody>
      </p:sp>
      <p:pic>
        <p:nvPicPr>
          <p:cNvPr id="8" name="Picture 7">
            <a:extLst>
              <a:ext uri="{FF2B5EF4-FFF2-40B4-BE49-F238E27FC236}">
                <a16:creationId xmlns:a16="http://schemas.microsoft.com/office/drawing/2014/main" id="{7BADAB00-2681-4765-BC73-1CBC2E072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200224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152442" cy="1325563"/>
          </a:xfrm>
        </p:spPr>
        <p:txBody>
          <a:bodyPr/>
          <a:lstStyle/>
          <a:p>
            <a:r>
              <a:rPr lang="en-US" b="1" dirty="0">
                <a:solidFill>
                  <a:schemeClr val="accent1">
                    <a:lumMod val="50000"/>
                  </a:schemeClr>
                </a:solidFill>
              </a:rPr>
              <a:t>Funding Opportunities</a:t>
            </a:r>
          </a:p>
        </p:txBody>
      </p:sp>
      <p:sp>
        <p:nvSpPr>
          <p:cNvPr id="3" name="Content Placeholder 2">
            <a:extLst>
              <a:ext uri="{FF2B5EF4-FFF2-40B4-BE49-F238E27FC236}">
                <a16:creationId xmlns:a16="http://schemas.microsoft.com/office/drawing/2014/main" id="{C05E6CAD-6BA4-441D-B42A-AEB051B41C0F}"/>
              </a:ext>
            </a:extLst>
          </p:cNvPr>
          <p:cNvSpPr>
            <a:spLocks noGrp="1"/>
          </p:cNvSpPr>
          <p:nvPr>
            <p:ph idx="1"/>
          </p:nvPr>
        </p:nvSpPr>
        <p:spPr>
          <a:xfrm>
            <a:off x="1485900" y="1587499"/>
            <a:ext cx="10515600" cy="5089525"/>
          </a:xfrm>
          <a:solidFill>
            <a:schemeClr val="bg1"/>
          </a:solidFill>
        </p:spPr>
        <p:txBody>
          <a:bodyPr>
            <a:normAutofit fontScale="92500" lnSpcReduction="10000"/>
          </a:bodyPr>
          <a:lstStyle/>
          <a:p>
            <a:pPr>
              <a:lnSpc>
                <a:spcPct val="114000"/>
              </a:lnSpc>
              <a:spcBef>
                <a:spcPts val="0"/>
              </a:spcBef>
            </a:pPr>
            <a:r>
              <a:rPr lang="en-US" sz="2000" dirty="0">
                <a:latin typeface="Century Gothic" panose="020B0502020202020204" pitchFamily="34" charset="0"/>
              </a:rPr>
              <a:t>Berrien County was recently awarded a grant of $99,000 from the U.S. Department of Agriculture to be matched by funding from New Buffalo and Chikaming Townships to fund the design of the trail from New Buffalo to Sawyer.</a:t>
            </a:r>
          </a:p>
          <a:p>
            <a:pPr>
              <a:lnSpc>
                <a:spcPct val="114000"/>
              </a:lnSpc>
              <a:spcBef>
                <a:spcPts val="0"/>
              </a:spcBef>
            </a:pPr>
            <a:endParaRPr lang="en-US" sz="2000" dirty="0">
              <a:latin typeface="Century Gothic" panose="020B0502020202020204" pitchFamily="34" charset="0"/>
            </a:endParaRPr>
          </a:p>
          <a:p>
            <a:pPr>
              <a:lnSpc>
                <a:spcPct val="114000"/>
              </a:lnSpc>
              <a:spcBef>
                <a:spcPts val="0"/>
              </a:spcBef>
            </a:pPr>
            <a:r>
              <a:rPr lang="en-US" sz="2000" dirty="0">
                <a:latin typeface="Century Gothic" panose="020B0502020202020204" pitchFamily="34" charset="0"/>
              </a:rPr>
              <a:t>Several other funding sources exist which can be pursued to fund additional planning and construction needs, including:</a:t>
            </a:r>
          </a:p>
          <a:p>
            <a:pPr marL="0" indent="0">
              <a:lnSpc>
                <a:spcPct val="114000"/>
              </a:lnSpc>
              <a:spcBef>
                <a:spcPts val="0"/>
              </a:spcBef>
              <a:buNone/>
            </a:pPr>
            <a:endParaRPr lang="en-US" sz="2000" dirty="0">
              <a:latin typeface="Century Gothic" panose="020B0502020202020204" pitchFamily="34" charset="0"/>
            </a:endParaRP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County Act 51 (percentage required to be used for non-motorized activities)</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MDOT Transportation Alternatives Program funding</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Michigan Department of Natural Resources</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American Rescue Plan Funding </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Infrastructure bill currently being considered in Congress</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Foundations and other private sources</a:t>
            </a:r>
          </a:p>
          <a:p>
            <a:pPr lvl="1">
              <a:lnSpc>
                <a:spcPct val="114000"/>
              </a:lnSpc>
              <a:spcBef>
                <a:spcPts val="0"/>
              </a:spcBef>
              <a:buFont typeface="Courier New" panose="02070309020205020404" pitchFamily="49" charset="0"/>
              <a:buChar char="o"/>
            </a:pPr>
            <a:r>
              <a:rPr lang="en-US" sz="1600" dirty="0">
                <a:latin typeface="Century Gothic" panose="020B0502020202020204" pitchFamily="34" charset="0"/>
              </a:rPr>
              <a:t>Local commitments from the communities along the Red Arrow Corridor </a:t>
            </a:r>
          </a:p>
          <a:p>
            <a:pPr>
              <a:lnSpc>
                <a:spcPct val="114000"/>
              </a:lnSpc>
              <a:spcBef>
                <a:spcPts val="0"/>
              </a:spcBef>
            </a:pPr>
            <a:endParaRPr lang="en-US" sz="2000" dirty="0">
              <a:latin typeface="Century Gothic" panose="020B0502020202020204" pitchFamily="34" charset="0"/>
            </a:endParaRPr>
          </a:p>
          <a:p>
            <a:pPr>
              <a:lnSpc>
                <a:spcPct val="114000"/>
              </a:lnSpc>
              <a:spcBef>
                <a:spcPts val="0"/>
              </a:spcBef>
            </a:pPr>
            <a:r>
              <a:rPr lang="en-US" sz="2000" dirty="0">
                <a:latin typeface="Century Gothic" panose="020B0502020202020204" pitchFamily="34" charset="0"/>
              </a:rPr>
              <a:t>All the funding for the trail does not need to be in place up-front. A capital stack can be developed allowing the trail to be built as long as work on Red Arrow Highway is not undertaken inhibiting that possibility.  </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13141" y="5862211"/>
            <a:ext cx="1331092"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EF08F952-CB9C-471C-A5A5-5B3CC243A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90248"/>
            <a:ext cx="1319422" cy="1319422"/>
          </a:xfrm>
          <a:prstGeom prst="rect">
            <a:avLst/>
          </a:prstGeom>
        </p:spPr>
      </p:pic>
    </p:spTree>
    <p:extLst>
      <p:ext uri="{BB962C8B-B14F-4D97-AF65-F5344CB8AC3E}">
        <p14:creationId xmlns:p14="http://schemas.microsoft.com/office/powerpoint/2010/main" val="3444571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524000" y="4602792"/>
            <a:ext cx="9982200" cy="1325563"/>
          </a:xfrm>
        </p:spPr>
        <p:txBody>
          <a:bodyPr>
            <a:normAutofit/>
          </a:bodyPr>
          <a:lstStyle/>
          <a:p>
            <a:pPr algn="ctr"/>
            <a:r>
              <a:rPr lang="en-US" sz="6000" b="1" dirty="0">
                <a:solidFill>
                  <a:schemeClr val="accent1">
                    <a:lumMod val="50000"/>
                  </a:schemeClr>
                </a:solidFill>
              </a:rPr>
              <a:t>Questions &amp; Discussion</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48424" y="1255732"/>
            <a:ext cx="3993153" cy="3147813"/>
          </a:xfrm>
          <a:prstGeom prst="rect">
            <a:avLst/>
          </a:prstGeom>
          <a:noFill/>
          <a:ln>
            <a:noFill/>
          </a:ln>
        </p:spPr>
      </p:pic>
      <p:sp>
        <p:nvSpPr>
          <p:cNvPr id="11" name="TextBox 10">
            <a:extLst>
              <a:ext uri="{FF2B5EF4-FFF2-40B4-BE49-F238E27FC236}">
                <a16:creationId xmlns:a16="http://schemas.microsoft.com/office/drawing/2014/main" id="{A4A88E5A-5612-47C8-924F-5F1244ADD780}"/>
              </a:ext>
            </a:extLst>
          </p:cNvPr>
          <p:cNvSpPr txBox="1"/>
          <p:nvPr/>
        </p:nvSpPr>
        <p:spPr>
          <a:xfrm>
            <a:off x="0" y="0"/>
            <a:ext cx="1219200" cy="6858000"/>
          </a:xfrm>
          <a:prstGeom prst="rect">
            <a:avLst/>
          </a:prstGeom>
          <a:solidFill>
            <a:schemeClr val="tx2">
              <a:lumMod val="50000"/>
            </a:schemeClr>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D1EB5668-09CC-434B-AA1B-99C3D6D04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417" y="1423270"/>
            <a:ext cx="2864026" cy="2864026"/>
          </a:xfrm>
          <a:prstGeom prst="rect">
            <a:avLst/>
          </a:prstGeom>
        </p:spPr>
      </p:pic>
    </p:spTree>
    <p:extLst>
      <p:ext uri="{BB962C8B-B14F-4D97-AF65-F5344CB8AC3E}">
        <p14:creationId xmlns:p14="http://schemas.microsoft.com/office/powerpoint/2010/main" val="308708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054C-8B5D-4EAD-87D6-5832B47D5803}"/>
              </a:ext>
            </a:extLst>
          </p:cNvPr>
          <p:cNvSpPr>
            <a:spLocks noGrp="1"/>
          </p:cNvSpPr>
          <p:nvPr>
            <p:ph type="title"/>
          </p:nvPr>
        </p:nvSpPr>
        <p:spPr>
          <a:xfrm>
            <a:off x="1410908" y="365125"/>
            <a:ext cx="10590592" cy="1325563"/>
          </a:xfrm>
        </p:spPr>
        <p:txBody>
          <a:bodyPr>
            <a:normAutofit/>
          </a:bodyPr>
          <a:lstStyle/>
          <a:p>
            <a:r>
              <a:rPr lang="en-US" b="1" dirty="0">
                <a:solidFill>
                  <a:schemeClr val="accent1">
                    <a:lumMod val="75000"/>
                  </a:schemeClr>
                </a:solidFill>
              </a:rPr>
              <a:t>Entities Involved in Red Arrow Gateway</a:t>
            </a:r>
          </a:p>
        </p:txBody>
      </p:sp>
      <p:sp>
        <p:nvSpPr>
          <p:cNvPr id="3" name="Content Placeholder 2">
            <a:extLst>
              <a:ext uri="{FF2B5EF4-FFF2-40B4-BE49-F238E27FC236}">
                <a16:creationId xmlns:a16="http://schemas.microsoft.com/office/drawing/2014/main" id="{C05E6CAD-6BA4-441D-B42A-AEB051B41C0F}"/>
              </a:ext>
            </a:extLst>
          </p:cNvPr>
          <p:cNvSpPr>
            <a:spLocks noGrp="1"/>
          </p:cNvSpPr>
          <p:nvPr>
            <p:ph idx="1"/>
          </p:nvPr>
        </p:nvSpPr>
        <p:spPr>
          <a:xfrm>
            <a:off x="1485900" y="1587499"/>
            <a:ext cx="10515600" cy="5089525"/>
          </a:xfrm>
          <a:solidFill>
            <a:schemeClr val="bg1"/>
          </a:solidFill>
        </p:spPr>
        <p:txBody>
          <a:bodyPr>
            <a:normAutofit fontScale="92500" lnSpcReduction="20000"/>
          </a:bodyPr>
          <a:lstStyle/>
          <a:p>
            <a:r>
              <a:rPr lang="en-US" sz="2000" dirty="0">
                <a:latin typeface="Century Gothic" panose="020B0502020202020204" pitchFamily="34" charset="0"/>
              </a:rPr>
              <a:t>State of Michigan 	  	  3.2 miles</a:t>
            </a:r>
          </a:p>
          <a:p>
            <a:endParaRPr lang="en-US" sz="2000" dirty="0">
              <a:latin typeface="Century Gothic" panose="020B0502020202020204" pitchFamily="34" charset="0"/>
            </a:endParaRPr>
          </a:p>
          <a:p>
            <a:r>
              <a:rPr lang="en-US" sz="2000" dirty="0">
                <a:latin typeface="Century Gothic" panose="020B0502020202020204" pitchFamily="34" charset="0"/>
              </a:rPr>
              <a:t>Berrien County		  11.7 miles (Chikaming, Lake &amp; New Buffalo Townships)</a:t>
            </a:r>
          </a:p>
          <a:p>
            <a:endParaRPr lang="en-US" sz="2000" dirty="0">
              <a:latin typeface="Century Gothic" panose="020B0502020202020204" pitchFamily="34" charset="0"/>
            </a:endParaRPr>
          </a:p>
          <a:p>
            <a:r>
              <a:rPr lang="en-US" sz="2000" dirty="0">
                <a:latin typeface="Century Gothic" panose="020B0502020202020204" pitchFamily="34" charset="0"/>
              </a:rPr>
              <a:t>City of Bridgman		  1.1 miles</a:t>
            </a:r>
          </a:p>
          <a:p>
            <a:endParaRPr lang="en-US" sz="2000" dirty="0">
              <a:latin typeface="Century Gothic" panose="020B0502020202020204" pitchFamily="34" charset="0"/>
            </a:endParaRPr>
          </a:p>
          <a:p>
            <a:r>
              <a:rPr lang="en-US" sz="2000" dirty="0">
                <a:latin typeface="Century Gothic" panose="020B0502020202020204" pitchFamily="34" charset="0"/>
              </a:rPr>
              <a:t>Chikaming Township	  	  6.9 miles (County Road Department Managed)</a:t>
            </a:r>
          </a:p>
          <a:p>
            <a:endParaRPr lang="en-US" sz="2000" dirty="0">
              <a:latin typeface="Century Gothic" panose="020B0502020202020204" pitchFamily="34" charset="0"/>
            </a:endParaRPr>
          </a:p>
          <a:p>
            <a:r>
              <a:rPr lang="en-US" sz="2000" dirty="0">
                <a:latin typeface="Century Gothic" panose="020B0502020202020204" pitchFamily="34" charset="0"/>
              </a:rPr>
              <a:t>Lake Charter Township	  2.3 miles (County Road Department Managed)</a:t>
            </a:r>
          </a:p>
          <a:p>
            <a:endParaRPr lang="en-US" sz="2000" dirty="0">
              <a:latin typeface="Century Gothic" panose="020B0502020202020204" pitchFamily="34" charset="0"/>
            </a:endParaRPr>
          </a:p>
          <a:p>
            <a:r>
              <a:rPr lang="en-US" sz="2000" dirty="0">
                <a:latin typeface="Century Gothic" panose="020B0502020202020204" pitchFamily="34" charset="0"/>
              </a:rPr>
              <a:t>New Buffalo Township	  2.5 miles (County Road Department Managed)</a:t>
            </a:r>
          </a:p>
          <a:p>
            <a:endParaRPr lang="en-US" sz="2000" dirty="0">
              <a:latin typeface="Century Gothic" panose="020B0502020202020204" pitchFamily="34" charset="0"/>
            </a:endParaRPr>
          </a:p>
          <a:p>
            <a:r>
              <a:rPr lang="en-US" sz="2000" dirty="0">
                <a:latin typeface="Century Gothic" panose="020B0502020202020204" pitchFamily="34" charset="0"/>
              </a:rPr>
              <a:t>City of New Buffalo		  1.4 miles</a:t>
            </a:r>
          </a:p>
          <a:p>
            <a:endParaRPr lang="en-US" sz="2000" dirty="0">
              <a:latin typeface="Century Gothic" panose="020B0502020202020204" pitchFamily="34" charset="0"/>
            </a:endParaRPr>
          </a:p>
          <a:p>
            <a:r>
              <a:rPr lang="en-US" sz="2000" dirty="0">
                <a:latin typeface="Century Gothic" panose="020B0502020202020204" pitchFamily="34" charset="0"/>
              </a:rPr>
              <a:t>Village of Grand Beach	  0.3 miles</a:t>
            </a:r>
          </a:p>
        </p:txBody>
      </p:sp>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31092"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B3D49D8A-2746-45D8-9E9B-7D11B7E0D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19421" cy="1319421"/>
          </a:xfrm>
          <a:prstGeom prst="rect">
            <a:avLst/>
          </a:prstGeom>
        </p:spPr>
      </p:pic>
    </p:spTree>
    <p:extLst>
      <p:ext uri="{BB962C8B-B14F-4D97-AF65-F5344CB8AC3E}">
        <p14:creationId xmlns:p14="http://schemas.microsoft.com/office/powerpoint/2010/main" val="1230689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92"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71600" cy="1024363"/>
          </a:xfrm>
          <a:prstGeom prst="rect">
            <a:avLst/>
          </a:prstGeom>
          <a:solidFill>
            <a:schemeClr val="tx2">
              <a:lumMod val="50000"/>
            </a:schemeClr>
          </a:solid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EFF40468-926A-4C05-8FBA-83412BB22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7" name="Picture 16" descr="Red Arrow Highway Sticker – Mi Coast">
            <a:extLst>
              <a:ext uri="{FF2B5EF4-FFF2-40B4-BE49-F238E27FC236}">
                <a16:creationId xmlns:a16="http://schemas.microsoft.com/office/drawing/2014/main" id="{2242DD4F-8147-4EDF-AFA2-BE72D4DE250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136737"/>
            <a:ext cx="1371600" cy="1378114"/>
          </a:xfrm>
          <a:prstGeom prst="rect">
            <a:avLst/>
          </a:prstGeom>
          <a:noFill/>
          <a:ln>
            <a:noFill/>
          </a:ln>
        </p:spPr>
      </p:pic>
      <p:pic>
        <p:nvPicPr>
          <p:cNvPr id="19" name="Picture 18" descr="Map&#10;&#10;Description automatically generated">
            <a:extLst>
              <a:ext uri="{FF2B5EF4-FFF2-40B4-BE49-F238E27FC236}">
                <a16:creationId xmlns:a16="http://schemas.microsoft.com/office/drawing/2014/main" id="{B99ADEFC-9C97-4017-ACDD-3AC741BB5E39}"/>
              </a:ext>
            </a:extLst>
          </p:cNvPr>
          <p:cNvPicPr>
            <a:picLocks noChangeAspect="1"/>
          </p:cNvPicPr>
          <p:nvPr/>
        </p:nvPicPr>
        <p:blipFill>
          <a:blip r:embed="rId4"/>
          <a:stretch>
            <a:fillRect/>
          </a:stretch>
        </p:blipFill>
        <p:spPr>
          <a:xfrm>
            <a:off x="1370867" y="0"/>
            <a:ext cx="10811607" cy="6858000"/>
          </a:xfrm>
          <a:prstGeom prst="rect">
            <a:avLst/>
          </a:prstGeom>
        </p:spPr>
      </p:pic>
    </p:spTree>
    <p:extLst>
      <p:ext uri="{BB962C8B-B14F-4D97-AF65-F5344CB8AC3E}">
        <p14:creationId xmlns:p14="http://schemas.microsoft.com/office/powerpoint/2010/main" val="298597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15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71600" cy="1024363"/>
          </a:xfrm>
          <a:prstGeom prst="rect">
            <a:avLst/>
          </a:prstGeom>
          <a:solidFill>
            <a:schemeClr val="tx2">
              <a:lumMod val="50000"/>
            </a:schemeClr>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52E50C25-456E-42B1-A097-BB1FE1E57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9A1AAD79-9CB8-4406-91C6-A3253B69F5D8}"/>
              </a:ext>
            </a:extLst>
          </p:cNvPr>
          <p:cNvPicPr>
            <a:picLocks noChangeAspect="1"/>
          </p:cNvPicPr>
          <p:nvPr/>
        </p:nvPicPr>
        <p:blipFill>
          <a:blip r:embed="rId4"/>
          <a:stretch>
            <a:fillRect/>
          </a:stretch>
        </p:blipFill>
        <p:spPr>
          <a:xfrm>
            <a:off x="1364560" y="0"/>
            <a:ext cx="10810021" cy="6858000"/>
          </a:xfrm>
          <a:prstGeom prst="rect">
            <a:avLst/>
          </a:prstGeom>
        </p:spPr>
      </p:pic>
    </p:spTree>
    <p:extLst>
      <p:ext uri="{BB962C8B-B14F-4D97-AF65-F5344CB8AC3E}">
        <p14:creationId xmlns:p14="http://schemas.microsoft.com/office/powerpoint/2010/main" val="321533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11670" y="5838603"/>
            <a:ext cx="1371600"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CDD753B4-A68E-4A5F-AE75-329CD1072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0" name="Picture 9" descr="Map&#10;&#10;Description automatically generated">
            <a:extLst>
              <a:ext uri="{FF2B5EF4-FFF2-40B4-BE49-F238E27FC236}">
                <a16:creationId xmlns:a16="http://schemas.microsoft.com/office/drawing/2014/main" id="{C92D1A5D-F0E1-46DF-8C3C-49B2FA307B69}"/>
              </a:ext>
            </a:extLst>
          </p:cNvPr>
          <p:cNvPicPr>
            <a:picLocks noChangeAspect="1"/>
          </p:cNvPicPr>
          <p:nvPr/>
        </p:nvPicPr>
        <p:blipFill>
          <a:blip r:embed="rId4"/>
          <a:stretch>
            <a:fillRect/>
          </a:stretch>
        </p:blipFill>
        <p:spPr>
          <a:xfrm>
            <a:off x="1378840" y="0"/>
            <a:ext cx="10813160" cy="6858000"/>
          </a:xfrm>
          <a:prstGeom prst="rect">
            <a:avLst/>
          </a:prstGeom>
        </p:spPr>
      </p:pic>
    </p:spTree>
    <p:extLst>
      <p:ext uri="{BB962C8B-B14F-4D97-AF65-F5344CB8AC3E}">
        <p14:creationId xmlns:p14="http://schemas.microsoft.com/office/powerpoint/2010/main" val="411225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71600"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EB7E6892-3538-4AD4-B662-1BDA188B5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97A05757-9D49-49B1-A76E-912119298798}"/>
              </a:ext>
            </a:extLst>
          </p:cNvPr>
          <p:cNvPicPr>
            <a:picLocks noChangeAspect="1"/>
          </p:cNvPicPr>
          <p:nvPr/>
        </p:nvPicPr>
        <p:blipFill>
          <a:blip r:embed="rId4"/>
          <a:stretch>
            <a:fillRect/>
          </a:stretch>
        </p:blipFill>
        <p:spPr>
          <a:xfrm>
            <a:off x="1372991" y="0"/>
            <a:ext cx="10807339" cy="6858000"/>
          </a:xfrm>
          <a:prstGeom prst="rect">
            <a:avLst/>
          </a:prstGeom>
        </p:spPr>
      </p:pic>
    </p:spTree>
    <p:extLst>
      <p:ext uri="{BB962C8B-B14F-4D97-AF65-F5344CB8AC3E}">
        <p14:creationId xmlns:p14="http://schemas.microsoft.com/office/powerpoint/2010/main" val="135281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11670" y="5833637"/>
            <a:ext cx="1371600"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5AF8C861-7928-4DD5-A650-82B0F49D4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482F4616-B13D-4ABC-B04D-D40F4BE09909}"/>
              </a:ext>
            </a:extLst>
          </p:cNvPr>
          <p:cNvPicPr>
            <a:picLocks noChangeAspect="1"/>
          </p:cNvPicPr>
          <p:nvPr/>
        </p:nvPicPr>
        <p:blipFill>
          <a:blip r:embed="rId4"/>
          <a:stretch>
            <a:fillRect/>
          </a:stretch>
        </p:blipFill>
        <p:spPr>
          <a:xfrm>
            <a:off x="1374206" y="0"/>
            <a:ext cx="10800376" cy="6858000"/>
          </a:xfrm>
          <a:prstGeom prst="rect">
            <a:avLst/>
          </a:prstGeom>
        </p:spPr>
      </p:pic>
    </p:spTree>
    <p:extLst>
      <p:ext uri="{BB962C8B-B14F-4D97-AF65-F5344CB8AC3E}">
        <p14:creationId xmlns:p14="http://schemas.microsoft.com/office/powerpoint/2010/main" val="265968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Arrow Highway Sticker – Mi Coast">
            <a:extLst>
              <a:ext uri="{FF2B5EF4-FFF2-40B4-BE49-F238E27FC236}">
                <a16:creationId xmlns:a16="http://schemas.microsoft.com/office/drawing/2014/main" id="{CD951197-31C8-4A13-A48C-6C960AA25E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08" y="3136736"/>
            <a:ext cx="1371600" cy="1378114"/>
          </a:xfrm>
          <a:prstGeom prst="rect">
            <a:avLst/>
          </a:prstGeom>
          <a:noFill/>
          <a:ln>
            <a:noFill/>
          </a:ln>
        </p:spPr>
      </p:pic>
      <p:sp>
        <p:nvSpPr>
          <p:cNvPr id="7" name="TextBox 6">
            <a:extLst>
              <a:ext uri="{FF2B5EF4-FFF2-40B4-BE49-F238E27FC236}">
                <a16:creationId xmlns:a16="http://schemas.microsoft.com/office/drawing/2014/main" id="{A7FA6884-1066-4A16-8D42-A47A72A462B3}"/>
              </a:ext>
            </a:extLst>
          </p:cNvPr>
          <p:cNvSpPr txBox="1"/>
          <p:nvPr/>
        </p:nvSpPr>
        <p:spPr>
          <a:xfrm>
            <a:off x="0" y="0"/>
            <a:ext cx="1371600" cy="3136737"/>
          </a:xfrm>
          <a:prstGeom prst="rect">
            <a:avLst/>
          </a:prstGeom>
          <a:solidFill>
            <a:schemeClr val="tx2">
              <a:lumMod val="50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8D3FCD3-9D75-44B6-AADD-28F2881AAB5F}"/>
              </a:ext>
            </a:extLst>
          </p:cNvPr>
          <p:cNvSpPr txBox="1"/>
          <p:nvPr/>
        </p:nvSpPr>
        <p:spPr>
          <a:xfrm>
            <a:off x="0" y="5833637"/>
            <a:ext cx="1371600" cy="1024363"/>
          </a:xfrm>
          <a:prstGeom prst="rect">
            <a:avLst/>
          </a:prstGeom>
          <a:solidFill>
            <a:schemeClr val="tx2">
              <a:lumMod val="50000"/>
            </a:schemeClr>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A8B49C55-0727-403B-9054-5A575DAF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 y="4478673"/>
            <a:ext cx="1359930" cy="1359930"/>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A04311FB-FC21-471B-8EAE-EFAF1910D435}"/>
              </a:ext>
            </a:extLst>
          </p:cNvPr>
          <p:cNvPicPr>
            <a:picLocks noChangeAspect="1"/>
          </p:cNvPicPr>
          <p:nvPr/>
        </p:nvPicPr>
        <p:blipFill>
          <a:blip r:embed="rId4"/>
          <a:stretch>
            <a:fillRect/>
          </a:stretch>
        </p:blipFill>
        <p:spPr>
          <a:xfrm>
            <a:off x="1378478" y="0"/>
            <a:ext cx="10801852" cy="6858000"/>
          </a:xfrm>
          <a:prstGeom prst="rect">
            <a:avLst/>
          </a:prstGeom>
        </p:spPr>
      </p:pic>
      <p:pic>
        <p:nvPicPr>
          <p:cNvPr id="12" name="Picture 11" descr="A white car on a road&#10;&#10;Description automatically generated with medium confidence">
            <a:extLst>
              <a:ext uri="{FF2B5EF4-FFF2-40B4-BE49-F238E27FC236}">
                <a16:creationId xmlns:a16="http://schemas.microsoft.com/office/drawing/2014/main" id="{D4A56CCD-3628-49A0-9E05-E7B9A82F2ECA}"/>
              </a:ext>
            </a:extLst>
          </p:cNvPr>
          <p:cNvPicPr>
            <a:picLocks noChangeAspect="1"/>
          </p:cNvPicPr>
          <p:nvPr/>
        </p:nvPicPr>
        <p:blipFill>
          <a:blip r:embed="rId5"/>
          <a:stretch>
            <a:fillRect/>
          </a:stretch>
        </p:blipFill>
        <p:spPr>
          <a:xfrm>
            <a:off x="6096000" y="1180619"/>
            <a:ext cx="3163747" cy="1643604"/>
          </a:xfrm>
          <a:prstGeom prst="rect">
            <a:avLst/>
          </a:prstGeom>
        </p:spPr>
      </p:pic>
    </p:spTree>
    <p:extLst>
      <p:ext uri="{BB962C8B-B14F-4D97-AF65-F5344CB8AC3E}">
        <p14:creationId xmlns:p14="http://schemas.microsoft.com/office/powerpoint/2010/main" val="2870719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5754</TotalTime>
  <Words>956</Words>
  <Application>Microsoft Office PowerPoint</Application>
  <PresentationFormat>Widescreen</PresentationFormat>
  <Paragraphs>145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Century Gothic</vt:lpstr>
      <vt:lpstr>Courier New</vt:lpstr>
      <vt:lpstr>Office Theme</vt:lpstr>
      <vt:lpstr>PowerPoint Presentation</vt:lpstr>
      <vt:lpstr>Background Information</vt:lpstr>
      <vt:lpstr>Entities Involved in Red Arrow Gateway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Dialogue</vt:lpstr>
      <vt:lpstr>Economic &amp; Social Benefits of Trails</vt:lpstr>
      <vt:lpstr>Safety Benefits of Road Diets</vt:lpstr>
      <vt:lpstr>Safety Benefits of Road Diets</vt:lpstr>
      <vt:lpstr>Safety Benefits of Road Diets</vt:lpstr>
      <vt:lpstr>Safety Benefits of Trails</vt:lpstr>
      <vt:lpstr>Capacity Concerns of Road Diet</vt:lpstr>
      <vt:lpstr>Capacity Concerns of Road Diet (other major roads in Berrien County) </vt:lpstr>
      <vt:lpstr>Capacity Concerns of Road Diet</vt:lpstr>
      <vt:lpstr>Capacity Concerns of Road Diet</vt:lpstr>
      <vt:lpstr>Funding Opportunities</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McGhee</dc:creator>
  <cp:lastModifiedBy>Chikaming Township Front Desk</cp:lastModifiedBy>
  <cp:revision>12</cp:revision>
  <cp:lastPrinted>2021-08-17T12:20:37Z</cp:lastPrinted>
  <dcterms:created xsi:type="dcterms:W3CDTF">2021-08-15T18:24:23Z</dcterms:created>
  <dcterms:modified xsi:type="dcterms:W3CDTF">2021-08-24T16:51:52Z</dcterms:modified>
</cp:coreProperties>
</file>